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Lst>
  <p:notesMasterIdLst>
    <p:notesMasterId r:id="rId24"/>
  </p:notesMasterIdLst>
  <p:handoutMasterIdLst>
    <p:handoutMasterId r:id="rId25"/>
  </p:handoutMasterIdLst>
  <p:sldIdLst>
    <p:sldId id="324" r:id="rId6"/>
    <p:sldId id="331" r:id="rId7"/>
    <p:sldId id="330" r:id="rId8"/>
    <p:sldId id="338" r:id="rId9"/>
    <p:sldId id="336" r:id="rId10"/>
    <p:sldId id="348" r:id="rId11"/>
    <p:sldId id="339" r:id="rId12"/>
    <p:sldId id="343" r:id="rId13"/>
    <p:sldId id="342" r:id="rId14"/>
    <p:sldId id="337" r:id="rId15"/>
    <p:sldId id="346" r:id="rId16"/>
    <p:sldId id="327" r:id="rId17"/>
    <p:sldId id="333" r:id="rId18"/>
    <p:sldId id="340" r:id="rId19"/>
    <p:sldId id="341" r:id="rId20"/>
    <p:sldId id="344" r:id="rId21"/>
    <p:sldId id="345" r:id="rId22"/>
    <p:sldId id="33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24"/>
            <p14:sldId id="331"/>
            <p14:sldId id="330"/>
            <p14:sldId id="338"/>
            <p14:sldId id="336"/>
            <p14:sldId id="348"/>
            <p14:sldId id="339"/>
            <p14:sldId id="343"/>
            <p14:sldId id="342"/>
            <p14:sldId id="337"/>
            <p14:sldId id="346"/>
            <p14:sldId id="327"/>
            <p14:sldId id="333"/>
            <p14:sldId id="340"/>
            <p14:sldId id="341"/>
            <p14:sldId id="344"/>
            <p14:sldId id="345"/>
            <p14:sldId id="3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862633"/>
    <a:srgbClr val="2C2A29"/>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94660"/>
  </p:normalViewPr>
  <p:slideViewPr>
    <p:cSldViewPr>
      <p:cViewPr varScale="1">
        <p:scale>
          <a:sx n="62" d="100"/>
          <a:sy n="62" d="100"/>
        </p:scale>
        <p:origin x="1544" y="5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66" d="100"/>
          <a:sy n="66" d="100"/>
        </p:scale>
        <p:origin x="3091"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contracts@fsu.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contracts@fsu.ed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A0AC4-60D7-401C-9D03-C29B4AECA1B8}"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A9D795C9-4135-4F26-8469-201FB1369FB0}">
      <dgm:prSet/>
      <dgm:spPr>
        <a:solidFill>
          <a:srgbClr val="002060"/>
        </a:solidFill>
      </dgm:spPr>
      <dgm:t>
        <a:bodyPr/>
        <a:lstStyle/>
        <a:p>
          <a:r>
            <a:rPr lang="en-US" dirty="0"/>
            <a:t>Contract Manager receives a request for purchase, proposal, invoice, or contract from department. </a:t>
          </a:r>
        </a:p>
      </dgm:t>
    </dgm:pt>
    <dgm:pt modelId="{D7936285-A5DE-463E-9C18-C501300B7C82}" type="parTrans" cxnId="{52C60826-985C-48FC-81EE-3951109635F3}">
      <dgm:prSet/>
      <dgm:spPr/>
      <dgm:t>
        <a:bodyPr/>
        <a:lstStyle/>
        <a:p>
          <a:endParaRPr lang="en-US"/>
        </a:p>
      </dgm:t>
    </dgm:pt>
    <dgm:pt modelId="{F75F72A8-23BD-46E8-ADCD-40F3268A467E}" type="sibTrans" cxnId="{52C60826-985C-48FC-81EE-3951109635F3}">
      <dgm:prSet phldrT="01" phldr="0"/>
      <dgm:spPr>
        <a:solidFill>
          <a:schemeClr val="tx2"/>
        </a:solidFill>
        <a:ln>
          <a:solidFill>
            <a:srgbClr val="000000"/>
          </a:solidFill>
        </a:ln>
      </dgm:spPr>
      <dgm:t>
        <a:bodyPr/>
        <a:lstStyle/>
        <a:p>
          <a:endParaRPr lang="en-US"/>
        </a:p>
      </dgm:t>
    </dgm:pt>
    <dgm:pt modelId="{D057484B-68D9-47FF-A0B2-C02D767DAE02}">
      <dgm:prSet/>
      <dgm:spPr>
        <a:solidFill>
          <a:srgbClr val="386D3C"/>
        </a:solidFill>
      </dgm:spPr>
      <dgm:t>
        <a:bodyPr/>
        <a:lstStyle/>
        <a:p>
          <a:r>
            <a:rPr lang="en-US" dirty="0">
              <a:solidFill>
                <a:schemeClr val="bg1"/>
              </a:solidFill>
            </a:rPr>
            <a:t>Contract Manager ensures purchase meets procurement guidelines if over $25K, and submits contract and all other documents to </a:t>
          </a:r>
          <a:r>
            <a:rPr lang="en-US"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contracts@fsu.edu</a:t>
          </a:r>
          <a:r>
            <a:rPr lang="en-US" dirty="0">
              <a:solidFill>
                <a:schemeClr val="bg1"/>
              </a:solidFill>
            </a:rPr>
            <a:t> for review. </a:t>
          </a:r>
        </a:p>
      </dgm:t>
    </dgm:pt>
    <dgm:pt modelId="{0447FAA6-8372-43E2-879A-B63A9E54B20D}" type="parTrans" cxnId="{11C94C93-4B19-4D18-86C5-D77CE85B45A4}">
      <dgm:prSet/>
      <dgm:spPr/>
      <dgm:t>
        <a:bodyPr/>
        <a:lstStyle/>
        <a:p>
          <a:endParaRPr lang="en-US"/>
        </a:p>
      </dgm:t>
    </dgm:pt>
    <dgm:pt modelId="{2C7E256B-57A9-4A1F-B946-79D61360C2AE}" type="sibTrans" cxnId="{11C94C93-4B19-4D18-86C5-D77CE85B45A4}">
      <dgm:prSet phldrT="02" phldr="0"/>
      <dgm:spPr>
        <a:solidFill>
          <a:schemeClr val="tx2"/>
        </a:solidFill>
      </dgm:spPr>
      <dgm:t>
        <a:bodyPr/>
        <a:lstStyle/>
        <a:p>
          <a:endParaRPr lang="en-US"/>
        </a:p>
      </dgm:t>
    </dgm:pt>
    <dgm:pt modelId="{B815EB00-7A24-4F1D-87A8-E7A7EBF05A50}">
      <dgm:prSet custT="1"/>
      <dgm:spPr>
        <a:solidFill>
          <a:srgbClr val="4D348D"/>
        </a:solidFill>
      </dgm:spPr>
      <dgm:t>
        <a:bodyPr/>
        <a:lstStyle/>
        <a:p>
          <a:r>
            <a:rPr lang="en-US" sz="1400" dirty="0"/>
            <a:t>Contract Administration reviews contract and provides feedback to Contract Manager to assist in negotiating the terms and conditions of the contract until contract</a:t>
          </a:r>
          <a:r>
            <a:rPr lang="en-US" sz="1600" dirty="0"/>
            <a:t> is finalized. </a:t>
          </a:r>
        </a:p>
      </dgm:t>
    </dgm:pt>
    <dgm:pt modelId="{6B4EAE23-A07C-491A-A928-CC28CDB09394}" type="parTrans" cxnId="{B3DAB1AE-3603-4C9D-8C16-7C02259EAB56}">
      <dgm:prSet/>
      <dgm:spPr/>
      <dgm:t>
        <a:bodyPr/>
        <a:lstStyle/>
        <a:p>
          <a:endParaRPr lang="en-US"/>
        </a:p>
      </dgm:t>
    </dgm:pt>
    <dgm:pt modelId="{B14A8D20-3A37-43FC-8DCA-64D099DF2E9A}" type="sibTrans" cxnId="{B3DAB1AE-3603-4C9D-8C16-7C02259EAB56}">
      <dgm:prSet phldrT="03" phldr="0"/>
      <dgm:spPr>
        <a:solidFill>
          <a:schemeClr val="tx2"/>
        </a:solidFill>
      </dgm:spPr>
      <dgm:t>
        <a:bodyPr/>
        <a:lstStyle/>
        <a:p>
          <a:endParaRPr lang="en-US" dirty="0"/>
        </a:p>
      </dgm:t>
    </dgm:pt>
    <dgm:pt modelId="{5B9B11F2-6184-42A8-B233-24B4F3D7A117}">
      <dgm:prSet/>
      <dgm:spPr>
        <a:solidFill>
          <a:schemeClr val="accent6">
            <a:lumMod val="50000"/>
          </a:schemeClr>
        </a:solidFill>
      </dgm:spPr>
      <dgm:t>
        <a:bodyPr/>
        <a:lstStyle/>
        <a:p>
          <a:r>
            <a:rPr lang="en-US" dirty="0"/>
            <a:t>Contract Manager submits the finalized contract into </a:t>
          </a:r>
          <a:r>
            <a:rPr lang="en-US" dirty="0" err="1"/>
            <a:t>Spearmart</a:t>
          </a:r>
          <a:r>
            <a:rPr lang="en-US" dirty="0"/>
            <a:t> for formal approvals and signatures.</a:t>
          </a:r>
        </a:p>
      </dgm:t>
    </dgm:pt>
    <dgm:pt modelId="{C2664423-BBDC-4288-B081-B0F2FD067CFA}" type="parTrans" cxnId="{60B69A4F-6165-440D-B427-7A552E97F81A}">
      <dgm:prSet/>
      <dgm:spPr/>
      <dgm:t>
        <a:bodyPr/>
        <a:lstStyle/>
        <a:p>
          <a:endParaRPr lang="en-US"/>
        </a:p>
      </dgm:t>
    </dgm:pt>
    <dgm:pt modelId="{58C12FEA-25F0-462F-9869-0F7A94D71BF5}" type="sibTrans" cxnId="{60B69A4F-6165-440D-B427-7A552E97F81A}">
      <dgm:prSet phldrT="04" phldr="0"/>
      <dgm:spPr>
        <a:solidFill>
          <a:schemeClr val="tx2"/>
        </a:solidFill>
      </dgm:spPr>
      <dgm:t>
        <a:bodyPr/>
        <a:lstStyle/>
        <a:p>
          <a:endParaRPr lang="en-US"/>
        </a:p>
      </dgm:t>
    </dgm:pt>
    <dgm:pt modelId="{4573E674-AE28-4D09-A0DA-C5106F138B7A}">
      <dgm:prSet/>
      <dgm:spPr>
        <a:solidFill>
          <a:schemeClr val="accent4">
            <a:lumMod val="75000"/>
          </a:schemeClr>
        </a:solidFill>
      </dgm:spPr>
      <dgm:t>
        <a:bodyPr/>
        <a:lstStyle/>
        <a:p>
          <a:r>
            <a:rPr lang="en-US" dirty="0"/>
            <a:t>Once all approvals and signatures have gone through for both parties, the contract is now complete and executed!</a:t>
          </a:r>
        </a:p>
      </dgm:t>
    </dgm:pt>
    <dgm:pt modelId="{26F085B6-21BF-432F-8817-C47F5FB48B69}" type="parTrans" cxnId="{BFB0E99D-5AD7-4111-8A59-E25053EA06B3}">
      <dgm:prSet/>
      <dgm:spPr/>
      <dgm:t>
        <a:bodyPr/>
        <a:lstStyle/>
        <a:p>
          <a:endParaRPr lang="en-US"/>
        </a:p>
      </dgm:t>
    </dgm:pt>
    <dgm:pt modelId="{FF71A91A-2FA7-4F06-A5DD-1568DB0911ED}" type="sibTrans" cxnId="{BFB0E99D-5AD7-4111-8A59-E25053EA06B3}">
      <dgm:prSet phldrT="05" phldr="0"/>
      <dgm:spPr>
        <a:solidFill>
          <a:schemeClr val="tx2"/>
        </a:solidFill>
      </dgm:spPr>
      <dgm:t>
        <a:bodyPr/>
        <a:lstStyle/>
        <a:p>
          <a:endParaRPr lang="en-US"/>
        </a:p>
      </dgm:t>
    </dgm:pt>
    <dgm:pt modelId="{4E1E56A6-E946-4DE9-8D6F-239A5FB74568}">
      <dgm:prSet/>
      <dgm:spPr>
        <a:solidFill>
          <a:schemeClr val="accent3">
            <a:lumMod val="60000"/>
            <a:lumOff val="40000"/>
          </a:schemeClr>
        </a:solidFill>
      </dgm:spPr>
      <dgm:t>
        <a:bodyPr/>
        <a:lstStyle/>
        <a:p>
          <a:r>
            <a:rPr lang="en-US" dirty="0"/>
            <a:t>Contract Manager monitors the contract and ensures it’s being fulfilled properly until the contract’s termination. </a:t>
          </a:r>
        </a:p>
      </dgm:t>
    </dgm:pt>
    <dgm:pt modelId="{213D25B0-8C48-4A8A-8FBC-01FAB78F0C37}" type="parTrans" cxnId="{B20A92DA-8242-494E-B541-ED16EB84D9B1}">
      <dgm:prSet/>
      <dgm:spPr/>
      <dgm:t>
        <a:bodyPr/>
        <a:lstStyle/>
        <a:p>
          <a:endParaRPr lang="en-US"/>
        </a:p>
      </dgm:t>
    </dgm:pt>
    <dgm:pt modelId="{AE172FE5-FD7E-4003-B5B6-A76562253AE4}" type="sibTrans" cxnId="{B20A92DA-8242-494E-B541-ED16EB84D9B1}">
      <dgm:prSet phldrT="06" phldr="0"/>
      <dgm:spPr/>
      <dgm:t>
        <a:bodyPr/>
        <a:lstStyle/>
        <a:p>
          <a:endParaRPr lang="en-US"/>
        </a:p>
      </dgm:t>
    </dgm:pt>
    <dgm:pt modelId="{88088495-174F-491B-8E2F-5FF8B023C925}" type="pres">
      <dgm:prSet presAssocID="{BA5A0AC4-60D7-401C-9D03-C29B4AECA1B8}" presName="diagram" presStyleCnt="0">
        <dgm:presLayoutVars>
          <dgm:dir/>
          <dgm:resizeHandles val="exact"/>
        </dgm:presLayoutVars>
      </dgm:prSet>
      <dgm:spPr/>
    </dgm:pt>
    <dgm:pt modelId="{3782E7FC-B238-459B-8959-FB739B06D81C}" type="pres">
      <dgm:prSet presAssocID="{A9D795C9-4135-4F26-8469-201FB1369FB0}" presName="node" presStyleLbl="node1" presStyleIdx="0" presStyleCnt="6">
        <dgm:presLayoutVars>
          <dgm:bulletEnabled val="1"/>
        </dgm:presLayoutVars>
      </dgm:prSet>
      <dgm:spPr/>
    </dgm:pt>
    <dgm:pt modelId="{7DD1FEAB-A451-4C0F-B7EA-9AB7817675E8}" type="pres">
      <dgm:prSet presAssocID="{F75F72A8-23BD-46E8-ADCD-40F3268A467E}" presName="sibTrans" presStyleLbl="sibTrans2D1" presStyleIdx="0" presStyleCnt="5"/>
      <dgm:spPr/>
    </dgm:pt>
    <dgm:pt modelId="{3007AD4C-E6BE-42A8-BB04-1250962C72AC}" type="pres">
      <dgm:prSet presAssocID="{F75F72A8-23BD-46E8-ADCD-40F3268A467E}" presName="connectorText" presStyleLbl="sibTrans2D1" presStyleIdx="0" presStyleCnt="5"/>
      <dgm:spPr/>
    </dgm:pt>
    <dgm:pt modelId="{797B131D-D0D8-40CE-81D0-A2DAE966E186}" type="pres">
      <dgm:prSet presAssocID="{D057484B-68D9-47FF-A0B2-C02D767DAE02}" presName="node" presStyleLbl="node1" presStyleIdx="1" presStyleCnt="6">
        <dgm:presLayoutVars>
          <dgm:bulletEnabled val="1"/>
        </dgm:presLayoutVars>
      </dgm:prSet>
      <dgm:spPr/>
    </dgm:pt>
    <dgm:pt modelId="{AAD0D371-137A-4D52-B57A-724BD2F7D2F8}" type="pres">
      <dgm:prSet presAssocID="{2C7E256B-57A9-4A1F-B946-79D61360C2AE}" presName="sibTrans" presStyleLbl="sibTrans2D1" presStyleIdx="1" presStyleCnt="5"/>
      <dgm:spPr/>
    </dgm:pt>
    <dgm:pt modelId="{4CE689C1-6B12-4B4B-A41D-441FC9296084}" type="pres">
      <dgm:prSet presAssocID="{2C7E256B-57A9-4A1F-B946-79D61360C2AE}" presName="connectorText" presStyleLbl="sibTrans2D1" presStyleIdx="1" presStyleCnt="5"/>
      <dgm:spPr/>
    </dgm:pt>
    <dgm:pt modelId="{CB683123-5A5E-42F0-AE6E-ADE59A13ECC1}" type="pres">
      <dgm:prSet presAssocID="{B815EB00-7A24-4F1D-87A8-E7A7EBF05A50}" presName="node" presStyleLbl="node1" presStyleIdx="2" presStyleCnt="6">
        <dgm:presLayoutVars>
          <dgm:bulletEnabled val="1"/>
        </dgm:presLayoutVars>
      </dgm:prSet>
      <dgm:spPr/>
    </dgm:pt>
    <dgm:pt modelId="{9C95F06C-2F93-4367-AA49-AB70B60A112B}" type="pres">
      <dgm:prSet presAssocID="{B14A8D20-3A37-43FC-8DCA-64D099DF2E9A}" presName="sibTrans" presStyleLbl="sibTrans2D1" presStyleIdx="2" presStyleCnt="5"/>
      <dgm:spPr/>
    </dgm:pt>
    <dgm:pt modelId="{D558E44D-84EF-4B6F-80EF-3898222CE827}" type="pres">
      <dgm:prSet presAssocID="{B14A8D20-3A37-43FC-8DCA-64D099DF2E9A}" presName="connectorText" presStyleLbl="sibTrans2D1" presStyleIdx="2" presStyleCnt="5"/>
      <dgm:spPr/>
    </dgm:pt>
    <dgm:pt modelId="{81DFA6F1-17F0-4254-945D-6B47B87716A8}" type="pres">
      <dgm:prSet presAssocID="{5B9B11F2-6184-42A8-B233-24B4F3D7A117}" presName="node" presStyleLbl="node1" presStyleIdx="3" presStyleCnt="6">
        <dgm:presLayoutVars>
          <dgm:bulletEnabled val="1"/>
        </dgm:presLayoutVars>
      </dgm:prSet>
      <dgm:spPr/>
    </dgm:pt>
    <dgm:pt modelId="{B46353C9-AE3D-4D12-9773-B07CD5EFCF1E}" type="pres">
      <dgm:prSet presAssocID="{58C12FEA-25F0-462F-9869-0F7A94D71BF5}" presName="sibTrans" presStyleLbl="sibTrans2D1" presStyleIdx="3" presStyleCnt="5"/>
      <dgm:spPr/>
    </dgm:pt>
    <dgm:pt modelId="{80151131-A3CB-44F1-9A01-CE5027688A74}" type="pres">
      <dgm:prSet presAssocID="{58C12FEA-25F0-462F-9869-0F7A94D71BF5}" presName="connectorText" presStyleLbl="sibTrans2D1" presStyleIdx="3" presStyleCnt="5"/>
      <dgm:spPr/>
    </dgm:pt>
    <dgm:pt modelId="{6F704968-10A7-4805-B953-8688C5005413}" type="pres">
      <dgm:prSet presAssocID="{4573E674-AE28-4D09-A0DA-C5106F138B7A}" presName="node" presStyleLbl="node1" presStyleIdx="4" presStyleCnt="6">
        <dgm:presLayoutVars>
          <dgm:bulletEnabled val="1"/>
        </dgm:presLayoutVars>
      </dgm:prSet>
      <dgm:spPr/>
    </dgm:pt>
    <dgm:pt modelId="{C6D58E91-9574-4E8B-A205-2FF66AA4C345}" type="pres">
      <dgm:prSet presAssocID="{FF71A91A-2FA7-4F06-A5DD-1568DB0911ED}" presName="sibTrans" presStyleLbl="sibTrans2D1" presStyleIdx="4" presStyleCnt="5"/>
      <dgm:spPr/>
    </dgm:pt>
    <dgm:pt modelId="{26240ECD-3E28-43A1-B6A5-B9AB92E83AF2}" type="pres">
      <dgm:prSet presAssocID="{FF71A91A-2FA7-4F06-A5DD-1568DB0911ED}" presName="connectorText" presStyleLbl="sibTrans2D1" presStyleIdx="4" presStyleCnt="5"/>
      <dgm:spPr/>
    </dgm:pt>
    <dgm:pt modelId="{0A298CE5-0EF5-4FD8-9080-D503253925F5}" type="pres">
      <dgm:prSet presAssocID="{4E1E56A6-E946-4DE9-8D6F-239A5FB74568}" presName="node" presStyleLbl="node1" presStyleIdx="5" presStyleCnt="6">
        <dgm:presLayoutVars>
          <dgm:bulletEnabled val="1"/>
        </dgm:presLayoutVars>
      </dgm:prSet>
      <dgm:spPr/>
    </dgm:pt>
  </dgm:ptLst>
  <dgm:cxnLst>
    <dgm:cxn modelId="{5037EE10-A347-490F-B462-19CAF8238F46}" type="presOf" srcId="{FF71A91A-2FA7-4F06-A5DD-1568DB0911ED}" destId="{26240ECD-3E28-43A1-B6A5-B9AB92E83AF2}" srcOrd="1" destOrd="0" presId="urn:microsoft.com/office/officeart/2005/8/layout/process5"/>
    <dgm:cxn modelId="{78075D14-5DF2-42A7-81EC-50A5C8138C81}" type="presOf" srcId="{BA5A0AC4-60D7-401C-9D03-C29B4AECA1B8}" destId="{88088495-174F-491B-8E2F-5FF8B023C925}" srcOrd="0" destOrd="0" presId="urn:microsoft.com/office/officeart/2005/8/layout/process5"/>
    <dgm:cxn modelId="{52C60826-985C-48FC-81EE-3951109635F3}" srcId="{BA5A0AC4-60D7-401C-9D03-C29B4AECA1B8}" destId="{A9D795C9-4135-4F26-8469-201FB1369FB0}" srcOrd="0" destOrd="0" parTransId="{D7936285-A5DE-463E-9C18-C501300B7C82}" sibTransId="{F75F72A8-23BD-46E8-ADCD-40F3268A467E}"/>
    <dgm:cxn modelId="{F60C8A39-2C5C-44CB-A345-81A684B25495}" type="presOf" srcId="{B815EB00-7A24-4F1D-87A8-E7A7EBF05A50}" destId="{CB683123-5A5E-42F0-AE6E-ADE59A13ECC1}" srcOrd="0" destOrd="0" presId="urn:microsoft.com/office/officeart/2005/8/layout/process5"/>
    <dgm:cxn modelId="{60F7E35F-0AA7-426E-9A57-15487B4DE249}" type="presOf" srcId="{A9D795C9-4135-4F26-8469-201FB1369FB0}" destId="{3782E7FC-B238-459B-8959-FB739B06D81C}" srcOrd="0" destOrd="0" presId="urn:microsoft.com/office/officeart/2005/8/layout/process5"/>
    <dgm:cxn modelId="{6DD5ED43-886E-4467-8A1B-4C1CB51140B3}" type="presOf" srcId="{FF71A91A-2FA7-4F06-A5DD-1568DB0911ED}" destId="{C6D58E91-9574-4E8B-A205-2FF66AA4C345}" srcOrd="0" destOrd="0" presId="urn:microsoft.com/office/officeart/2005/8/layout/process5"/>
    <dgm:cxn modelId="{64A7C564-090C-40E2-B9A4-8E1A20B8C795}" type="presOf" srcId="{B14A8D20-3A37-43FC-8DCA-64D099DF2E9A}" destId="{9C95F06C-2F93-4367-AA49-AB70B60A112B}" srcOrd="0" destOrd="0" presId="urn:microsoft.com/office/officeart/2005/8/layout/process5"/>
    <dgm:cxn modelId="{60B69A4F-6165-440D-B427-7A552E97F81A}" srcId="{BA5A0AC4-60D7-401C-9D03-C29B4AECA1B8}" destId="{5B9B11F2-6184-42A8-B233-24B4F3D7A117}" srcOrd="3" destOrd="0" parTransId="{C2664423-BBDC-4288-B081-B0F2FD067CFA}" sibTransId="{58C12FEA-25F0-462F-9869-0F7A94D71BF5}"/>
    <dgm:cxn modelId="{C8B35C51-217B-407D-81B3-561B9FCF4FF1}" type="presOf" srcId="{2C7E256B-57A9-4A1F-B946-79D61360C2AE}" destId="{AAD0D371-137A-4D52-B57A-724BD2F7D2F8}" srcOrd="0" destOrd="0" presId="urn:microsoft.com/office/officeart/2005/8/layout/process5"/>
    <dgm:cxn modelId="{53175872-01EE-4B46-B976-E0C01D71042D}" type="presOf" srcId="{4573E674-AE28-4D09-A0DA-C5106F138B7A}" destId="{6F704968-10A7-4805-B953-8688C5005413}" srcOrd="0" destOrd="0" presId="urn:microsoft.com/office/officeart/2005/8/layout/process5"/>
    <dgm:cxn modelId="{2D923E88-C3A9-41C1-8CF3-8CE655F6AE7F}" type="presOf" srcId="{58C12FEA-25F0-462F-9869-0F7A94D71BF5}" destId="{80151131-A3CB-44F1-9A01-CE5027688A74}" srcOrd="1" destOrd="0" presId="urn:microsoft.com/office/officeart/2005/8/layout/process5"/>
    <dgm:cxn modelId="{2742798F-B569-4501-9198-5436C214E6A8}" type="presOf" srcId="{5B9B11F2-6184-42A8-B233-24B4F3D7A117}" destId="{81DFA6F1-17F0-4254-945D-6B47B87716A8}" srcOrd="0" destOrd="0" presId="urn:microsoft.com/office/officeart/2005/8/layout/process5"/>
    <dgm:cxn modelId="{11C94C93-4B19-4D18-86C5-D77CE85B45A4}" srcId="{BA5A0AC4-60D7-401C-9D03-C29B4AECA1B8}" destId="{D057484B-68D9-47FF-A0B2-C02D767DAE02}" srcOrd="1" destOrd="0" parTransId="{0447FAA6-8372-43E2-879A-B63A9E54B20D}" sibTransId="{2C7E256B-57A9-4A1F-B946-79D61360C2AE}"/>
    <dgm:cxn modelId="{94B3709C-63E4-4134-95BB-A0434074783A}" type="presOf" srcId="{D057484B-68D9-47FF-A0B2-C02D767DAE02}" destId="{797B131D-D0D8-40CE-81D0-A2DAE966E186}" srcOrd="0" destOrd="0" presId="urn:microsoft.com/office/officeart/2005/8/layout/process5"/>
    <dgm:cxn modelId="{BFB0E99D-5AD7-4111-8A59-E25053EA06B3}" srcId="{BA5A0AC4-60D7-401C-9D03-C29B4AECA1B8}" destId="{4573E674-AE28-4D09-A0DA-C5106F138B7A}" srcOrd="4" destOrd="0" parTransId="{26F085B6-21BF-432F-8817-C47F5FB48B69}" sibTransId="{FF71A91A-2FA7-4F06-A5DD-1568DB0911ED}"/>
    <dgm:cxn modelId="{21019EA4-3A8B-46F1-AAC3-4B65B75FC8A5}" type="presOf" srcId="{4E1E56A6-E946-4DE9-8D6F-239A5FB74568}" destId="{0A298CE5-0EF5-4FD8-9080-D503253925F5}" srcOrd="0" destOrd="0" presId="urn:microsoft.com/office/officeart/2005/8/layout/process5"/>
    <dgm:cxn modelId="{83E14FA8-0E43-4527-8752-DD3688430315}" type="presOf" srcId="{B14A8D20-3A37-43FC-8DCA-64D099DF2E9A}" destId="{D558E44D-84EF-4B6F-80EF-3898222CE827}" srcOrd="1" destOrd="0" presId="urn:microsoft.com/office/officeart/2005/8/layout/process5"/>
    <dgm:cxn modelId="{B3DAB1AE-3603-4C9D-8C16-7C02259EAB56}" srcId="{BA5A0AC4-60D7-401C-9D03-C29B4AECA1B8}" destId="{B815EB00-7A24-4F1D-87A8-E7A7EBF05A50}" srcOrd="2" destOrd="0" parTransId="{6B4EAE23-A07C-491A-A928-CC28CDB09394}" sibTransId="{B14A8D20-3A37-43FC-8DCA-64D099DF2E9A}"/>
    <dgm:cxn modelId="{67F0A0B3-B5A4-4060-9DBC-A6C1D8AAF7EA}" type="presOf" srcId="{F75F72A8-23BD-46E8-ADCD-40F3268A467E}" destId="{3007AD4C-E6BE-42A8-BB04-1250962C72AC}" srcOrd="1" destOrd="0" presId="urn:microsoft.com/office/officeart/2005/8/layout/process5"/>
    <dgm:cxn modelId="{4D77E0B7-E77F-455A-A099-20F7CA412264}" type="presOf" srcId="{58C12FEA-25F0-462F-9869-0F7A94D71BF5}" destId="{B46353C9-AE3D-4D12-9773-B07CD5EFCF1E}" srcOrd="0" destOrd="0" presId="urn:microsoft.com/office/officeart/2005/8/layout/process5"/>
    <dgm:cxn modelId="{410125BA-5D19-46E6-90DA-C2B858B828A9}" type="presOf" srcId="{F75F72A8-23BD-46E8-ADCD-40F3268A467E}" destId="{7DD1FEAB-A451-4C0F-B7EA-9AB7817675E8}" srcOrd="0" destOrd="0" presId="urn:microsoft.com/office/officeart/2005/8/layout/process5"/>
    <dgm:cxn modelId="{288375D8-58F3-49B5-8481-78F6DAAFEBC3}" type="presOf" srcId="{2C7E256B-57A9-4A1F-B946-79D61360C2AE}" destId="{4CE689C1-6B12-4B4B-A41D-441FC9296084}" srcOrd="1" destOrd="0" presId="urn:microsoft.com/office/officeart/2005/8/layout/process5"/>
    <dgm:cxn modelId="{B20A92DA-8242-494E-B541-ED16EB84D9B1}" srcId="{BA5A0AC4-60D7-401C-9D03-C29B4AECA1B8}" destId="{4E1E56A6-E946-4DE9-8D6F-239A5FB74568}" srcOrd="5" destOrd="0" parTransId="{213D25B0-8C48-4A8A-8FBC-01FAB78F0C37}" sibTransId="{AE172FE5-FD7E-4003-B5B6-A76562253AE4}"/>
    <dgm:cxn modelId="{679298AB-C774-4CB9-B0AC-131B6CA9DA47}" type="presParOf" srcId="{88088495-174F-491B-8E2F-5FF8B023C925}" destId="{3782E7FC-B238-459B-8959-FB739B06D81C}" srcOrd="0" destOrd="0" presId="urn:microsoft.com/office/officeart/2005/8/layout/process5"/>
    <dgm:cxn modelId="{A746F438-5E36-4AC3-BD29-94CC1DB0B08D}" type="presParOf" srcId="{88088495-174F-491B-8E2F-5FF8B023C925}" destId="{7DD1FEAB-A451-4C0F-B7EA-9AB7817675E8}" srcOrd="1" destOrd="0" presId="urn:microsoft.com/office/officeart/2005/8/layout/process5"/>
    <dgm:cxn modelId="{CC47D16C-9D50-4E8E-8D59-BE323B1A6A9D}" type="presParOf" srcId="{7DD1FEAB-A451-4C0F-B7EA-9AB7817675E8}" destId="{3007AD4C-E6BE-42A8-BB04-1250962C72AC}" srcOrd="0" destOrd="0" presId="urn:microsoft.com/office/officeart/2005/8/layout/process5"/>
    <dgm:cxn modelId="{CED93600-F0A3-4D69-A4CC-8B894B879ED6}" type="presParOf" srcId="{88088495-174F-491B-8E2F-5FF8B023C925}" destId="{797B131D-D0D8-40CE-81D0-A2DAE966E186}" srcOrd="2" destOrd="0" presId="urn:microsoft.com/office/officeart/2005/8/layout/process5"/>
    <dgm:cxn modelId="{4CD3B78C-7D2E-463B-B1F1-EACE33339BC5}" type="presParOf" srcId="{88088495-174F-491B-8E2F-5FF8B023C925}" destId="{AAD0D371-137A-4D52-B57A-724BD2F7D2F8}" srcOrd="3" destOrd="0" presId="urn:microsoft.com/office/officeart/2005/8/layout/process5"/>
    <dgm:cxn modelId="{75D7AA37-0E63-4662-8FB8-EC70DF74A810}" type="presParOf" srcId="{AAD0D371-137A-4D52-B57A-724BD2F7D2F8}" destId="{4CE689C1-6B12-4B4B-A41D-441FC9296084}" srcOrd="0" destOrd="0" presId="urn:microsoft.com/office/officeart/2005/8/layout/process5"/>
    <dgm:cxn modelId="{3CC47EE5-08C1-4548-B45D-A0BA2ABD1994}" type="presParOf" srcId="{88088495-174F-491B-8E2F-5FF8B023C925}" destId="{CB683123-5A5E-42F0-AE6E-ADE59A13ECC1}" srcOrd="4" destOrd="0" presId="urn:microsoft.com/office/officeart/2005/8/layout/process5"/>
    <dgm:cxn modelId="{C8D7A9BD-9E4A-49C8-8D3B-58C960856174}" type="presParOf" srcId="{88088495-174F-491B-8E2F-5FF8B023C925}" destId="{9C95F06C-2F93-4367-AA49-AB70B60A112B}" srcOrd="5" destOrd="0" presId="urn:microsoft.com/office/officeart/2005/8/layout/process5"/>
    <dgm:cxn modelId="{B2C67BFA-0A31-42FD-9C50-C2BDFAEC96BC}" type="presParOf" srcId="{9C95F06C-2F93-4367-AA49-AB70B60A112B}" destId="{D558E44D-84EF-4B6F-80EF-3898222CE827}" srcOrd="0" destOrd="0" presId="urn:microsoft.com/office/officeart/2005/8/layout/process5"/>
    <dgm:cxn modelId="{FCF52D6F-ACCA-4E28-B8B4-8576EF26043E}" type="presParOf" srcId="{88088495-174F-491B-8E2F-5FF8B023C925}" destId="{81DFA6F1-17F0-4254-945D-6B47B87716A8}" srcOrd="6" destOrd="0" presId="urn:microsoft.com/office/officeart/2005/8/layout/process5"/>
    <dgm:cxn modelId="{4D89AB8E-6E8C-4C7B-BDCD-1AD14034541F}" type="presParOf" srcId="{88088495-174F-491B-8E2F-5FF8B023C925}" destId="{B46353C9-AE3D-4D12-9773-B07CD5EFCF1E}" srcOrd="7" destOrd="0" presId="urn:microsoft.com/office/officeart/2005/8/layout/process5"/>
    <dgm:cxn modelId="{7ED33EAE-6875-487F-B94A-C51B266FA4EB}" type="presParOf" srcId="{B46353C9-AE3D-4D12-9773-B07CD5EFCF1E}" destId="{80151131-A3CB-44F1-9A01-CE5027688A74}" srcOrd="0" destOrd="0" presId="urn:microsoft.com/office/officeart/2005/8/layout/process5"/>
    <dgm:cxn modelId="{7CA8CF21-EA71-4BD8-92BA-85E47244E5F5}" type="presParOf" srcId="{88088495-174F-491B-8E2F-5FF8B023C925}" destId="{6F704968-10A7-4805-B953-8688C5005413}" srcOrd="8" destOrd="0" presId="urn:microsoft.com/office/officeart/2005/8/layout/process5"/>
    <dgm:cxn modelId="{AC80B2C5-934F-40FF-B8D8-53C622853F2D}" type="presParOf" srcId="{88088495-174F-491B-8E2F-5FF8B023C925}" destId="{C6D58E91-9574-4E8B-A205-2FF66AA4C345}" srcOrd="9" destOrd="0" presId="urn:microsoft.com/office/officeart/2005/8/layout/process5"/>
    <dgm:cxn modelId="{9FED01B0-11EA-4FC8-A2D1-EC314CDB7610}" type="presParOf" srcId="{C6D58E91-9574-4E8B-A205-2FF66AA4C345}" destId="{26240ECD-3E28-43A1-B6A5-B9AB92E83AF2}" srcOrd="0" destOrd="0" presId="urn:microsoft.com/office/officeart/2005/8/layout/process5"/>
    <dgm:cxn modelId="{67A7E6EA-C730-47DC-B72B-B0660A492E5D}" type="presParOf" srcId="{88088495-174F-491B-8E2F-5FF8B023C925}" destId="{0A298CE5-0EF5-4FD8-9080-D503253925F5}"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2E7FC-B238-459B-8959-FB739B06D81C}">
      <dsp:nvSpPr>
        <dsp:cNvPr id="0" name=""/>
        <dsp:cNvSpPr/>
      </dsp:nvSpPr>
      <dsp:spPr>
        <a:xfrm>
          <a:off x="8036" y="897730"/>
          <a:ext cx="2402085" cy="1441251"/>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Contract Manager receives a request for purchase, proposal, invoice, or contract from department. </a:t>
          </a:r>
        </a:p>
      </dsp:txBody>
      <dsp:txXfrm>
        <a:off x="50249" y="939943"/>
        <a:ext cx="2317659" cy="1356825"/>
      </dsp:txXfrm>
    </dsp:sp>
    <dsp:sp modelId="{7DD1FEAB-A451-4C0F-B7EA-9AB7817675E8}">
      <dsp:nvSpPr>
        <dsp:cNvPr id="0" name=""/>
        <dsp:cNvSpPr/>
      </dsp:nvSpPr>
      <dsp:spPr>
        <a:xfrm>
          <a:off x="2621506" y="1320497"/>
          <a:ext cx="509242" cy="595717"/>
        </a:xfrm>
        <a:prstGeom prst="rightArrow">
          <a:avLst>
            <a:gd name="adj1" fmla="val 60000"/>
            <a:gd name="adj2" fmla="val 50000"/>
          </a:avLst>
        </a:prstGeom>
        <a:solidFill>
          <a:schemeClr val="tx2"/>
        </a:solidFill>
        <a:ln>
          <a:solidFill>
            <a:srgbClr val="00000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621506" y="1439640"/>
        <a:ext cx="356469" cy="357431"/>
      </dsp:txXfrm>
    </dsp:sp>
    <dsp:sp modelId="{797B131D-D0D8-40CE-81D0-A2DAE966E186}">
      <dsp:nvSpPr>
        <dsp:cNvPr id="0" name=""/>
        <dsp:cNvSpPr/>
      </dsp:nvSpPr>
      <dsp:spPr>
        <a:xfrm>
          <a:off x="3370957" y="897730"/>
          <a:ext cx="2402085" cy="1441251"/>
        </a:xfrm>
        <a:prstGeom prst="roundRect">
          <a:avLst>
            <a:gd name="adj" fmla="val 10000"/>
          </a:avLst>
        </a:prstGeom>
        <a:solidFill>
          <a:srgbClr val="386D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rPr>
            <a:t>Contract Manager ensures purchase meets procurement guidelines if over $25K, and submits contract and all other documents to </a:t>
          </a:r>
          <a:r>
            <a:rPr lang="en-US" sz="14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contracts@fsu.edu</a:t>
          </a:r>
          <a:r>
            <a:rPr lang="en-US" sz="1400" kern="1200" dirty="0">
              <a:solidFill>
                <a:schemeClr val="bg1"/>
              </a:solidFill>
            </a:rPr>
            <a:t> for review. </a:t>
          </a:r>
        </a:p>
      </dsp:txBody>
      <dsp:txXfrm>
        <a:off x="3413170" y="939943"/>
        <a:ext cx="2317659" cy="1356825"/>
      </dsp:txXfrm>
    </dsp:sp>
    <dsp:sp modelId="{AAD0D371-137A-4D52-B57A-724BD2F7D2F8}">
      <dsp:nvSpPr>
        <dsp:cNvPr id="0" name=""/>
        <dsp:cNvSpPr/>
      </dsp:nvSpPr>
      <dsp:spPr>
        <a:xfrm>
          <a:off x="5984426" y="1320497"/>
          <a:ext cx="509242" cy="59571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984426" y="1439640"/>
        <a:ext cx="356469" cy="357431"/>
      </dsp:txXfrm>
    </dsp:sp>
    <dsp:sp modelId="{CB683123-5A5E-42F0-AE6E-ADE59A13ECC1}">
      <dsp:nvSpPr>
        <dsp:cNvPr id="0" name=""/>
        <dsp:cNvSpPr/>
      </dsp:nvSpPr>
      <dsp:spPr>
        <a:xfrm>
          <a:off x="6733877" y="897730"/>
          <a:ext cx="2402085" cy="1441251"/>
        </a:xfrm>
        <a:prstGeom prst="roundRect">
          <a:avLst>
            <a:gd name="adj" fmla="val 10000"/>
          </a:avLst>
        </a:prstGeom>
        <a:solidFill>
          <a:srgbClr val="4D348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Contract Administration reviews contract and provides feedback to Contract Manager to assist in negotiating the terms and conditions of the contract until contract</a:t>
          </a:r>
          <a:r>
            <a:rPr lang="en-US" sz="1600" kern="1200" dirty="0"/>
            <a:t> is finalized. </a:t>
          </a:r>
        </a:p>
      </dsp:txBody>
      <dsp:txXfrm>
        <a:off x="6776090" y="939943"/>
        <a:ext cx="2317659" cy="1356825"/>
      </dsp:txXfrm>
    </dsp:sp>
    <dsp:sp modelId="{9C95F06C-2F93-4367-AA49-AB70B60A112B}">
      <dsp:nvSpPr>
        <dsp:cNvPr id="0" name=""/>
        <dsp:cNvSpPr/>
      </dsp:nvSpPr>
      <dsp:spPr>
        <a:xfrm rot="5400000">
          <a:off x="7680299" y="2507128"/>
          <a:ext cx="509242" cy="59571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5400000">
        <a:off x="7756205" y="2550366"/>
        <a:ext cx="357431" cy="356469"/>
      </dsp:txXfrm>
    </dsp:sp>
    <dsp:sp modelId="{81DFA6F1-17F0-4254-945D-6B47B87716A8}">
      <dsp:nvSpPr>
        <dsp:cNvPr id="0" name=""/>
        <dsp:cNvSpPr/>
      </dsp:nvSpPr>
      <dsp:spPr>
        <a:xfrm>
          <a:off x="6733877" y="3299816"/>
          <a:ext cx="2402085" cy="1441251"/>
        </a:xfrm>
        <a:prstGeom prst="roundRect">
          <a:avLst>
            <a:gd name="adj" fmla="val 1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Contract Manager submits the finalized contract into </a:t>
          </a:r>
          <a:r>
            <a:rPr lang="en-US" sz="1400" kern="1200" dirty="0" err="1"/>
            <a:t>Spearmart</a:t>
          </a:r>
          <a:r>
            <a:rPr lang="en-US" sz="1400" kern="1200" dirty="0"/>
            <a:t> for formal approvals and signatures.</a:t>
          </a:r>
        </a:p>
      </dsp:txBody>
      <dsp:txXfrm>
        <a:off x="6776090" y="3342029"/>
        <a:ext cx="2317659" cy="1356825"/>
      </dsp:txXfrm>
    </dsp:sp>
    <dsp:sp modelId="{B46353C9-AE3D-4D12-9773-B07CD5EFCF1E}">
      <dsp:nvSpPr>
        <dsp:cNvPr id="0" name=""/>
        <dsp:cNvSpPr/>
      </dsp:nvSpPr>
      <dsp:spPr>
        <a:xfrm rot="10800000">
          <a:off x="6013251" y="3722583"/>
          <a:ext cx="509242" cy="59571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6166024" y="3841726"/>
        <a:ext cx="356469" cy="357431"/>
      </dsp:txXfrm>
    </dsp:sp>
    <dsp:sp modelId="{6F704968-10A7-4805-B953-8688C5005413}">
      <dsp:nvSpPr>
        <dsp:cNvPr id="0" name=""/>
        <dsp:cNvSpPr/>
      </dsp:nvSpPr>
      <dsp:spPr>
        <a:xfrm>
          <a:off x="3370957" y="3299816"/>
          <a:ext cx="2402085" cy="1441251"/>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Once all approvals and signatures have gone through for both parties, the contract is now complete and executed!</a:t>
          </a:r>
        </a:p>
      </dsp:txBody>
      <dsp:txXfrm>
        <a:off x="3413170" y="3342029"/>
        <a:ext cx="2317659" cy="1356825"/>
      </dsp:txXfrm>
    </dsp:sp>
    <dsp:sp modelId="{C6D58E91-9574-4E8B-A205-2FF66AA4C345}">
      <dsp:nvSpPr>
        <dsp:cNvPr id="0" name=""/>
        <dsp:cNvSpPr/>
      </dsp:nvSpPr>
      <dsp:spPr>
        <a:xfrm rot="10800000">
          <a:off x="2650331" y="3722583"/>
          <a:ext cx="509242" cy="59571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803104" y="3841726"/>
        <a:ext cx="356469" cy="357431"/>
      </dsp:txXfrm>
    </dsp:sp>
    <dsp:sp modelId="{0A298CE5-0EF5-4FD8-9080-D503253925F5}">
      <dsp:nvSpPr>
        <dsp:cNvPr id="0" name=""/>
        <dsp:cNvSpPr/>
      </dsp:nvSpPr>
      <dsp:spPr>
        <a:xfrm>
          <a:off x="8036" y="3299816"/>
          <a:ext cx="2402085" cy="1441251"/>
        </a:xfrm>
        <a:prstGeom prst="roundRect">
          <a:avLst>
            <a:gd name="adj" fmla="val 10000"/>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Contract Manager monitors the contract and ensures it’s being fulfilled properly until the contract’s termination. </a:t>
          </a:r>
        </a:p>
      </dsp:txBody>
      <dsp:txXfrm>
        <a:off x="50249" y="3342029"/>
        <a:ext cx="2317659" cy="13568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19"/>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19"/>
          </a:xfrm>
          <a:prstGeom prst="rect">
            <a:avLst/>
          </a:prstGeom>
        </p:spPr>
        <p:txBody>
          <a:bodyPr vert="horz" lIns="93170" tIns="46586" rIns="93170" bIns="46586" rtlCol="0"/>
          <a:lstStyle>
            <a:lvl1pPr algn="r">
              <a:defRPr sz="1200"/>
            </a:lvl1pPr>
          </a:lstStyle>
          <a:p>
            <a:fld id="{461C4E91-D306-4D98-B14A-A8281536390A}" type="datetimeFigureOut">
              <a:rPr lang="en-US" smtClean="0"/>
              <a:t>2/5/2024</a:t>
            </a:fld>
            <a:endParaRPr lang="en-US"/>
          </a:p>
        </p:txBody>
      </p:sp>
      <p:sp>
        <p:nvSpPr>
          <p:cNvPr id="4" name="Footer Placeholder 3"/>
          <p:cNvSpPr>
            <a:spLocks noGrp="1"/>
          </p:cNvSpPr>
          <p:nvPr>
            <p:ph type="ftr" sz="quarter" idx="2"/>
          </p:nvPr>
        </p:nvSpPr>
        <p:spPr>
          <a:xfrm>
            <a:off x="1" y="8829968"/>
            <a:ext cx="3037840" cy="464819"/>
          </a:xfrm>
          <a:prstGeom prst="rect">
            <a:avLst/>
          </a:prstGeom>
        </p:spPr>
        <p:txBody>
          <a:bodyPr vert="horz" lIns="93170" tIns="46586" rIns="93170"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19"/>
          </a:xfrm>
          <a:prstGeom prst="rect">
            <a:avLst/>
          </a:prstGeom>
        </p:spPr>
        <p:txBody>
          <a:bodyPr vert="horz" lIns="93170" tIns="46586" rIns="93170" bIns="46586"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19"/>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9" y="1"/>
            <a:ext cx="3037840" cy="464819"/>
          </a:xfrm>
          <a:prstGeom prst="rect">
            <a:avLst/>
          </a:prstGeom>
        </p:spPr>
        <p:txBody>
          <a:bodyPr vert="horz" lIns="93170" tIns="46586" rIns="93170" bIns="46586" rtlCol="0"/>
          <a:lstStyle>
            <a:lvl1pPr algn="r">
              <a:defRPr sz="1200"/>
            </a:lvl1pPr>
          </a:lstStyle>
          <a:p>
            <a:fld id="{F185DCF6-4374-4F59-825E-9C22BA42F7F8}" type="datetimeFigureOut">
              <a:rPr lang="en-US" smtClean="0"/>
              <a:t>2/5/2024</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2"/>
            <a:ext cx="5608320" cy="4183379"/>
          </a:xfrm>
          <a:prstGeom prst="rect">
            <a:avLst/>
          </a:prstGeom>
        </p:spPr>
        <p:txBody>
          <a:bodyPr vert="horz" lIns="93170" tIns="46586" rIns="93170"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19"/>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19"/>
          </a:xfrm>
          <a:prstGeom prst="rect">
            <a:avLst/>
          </a:prstGeom>
        </p:spPr>
        <p:txBody>
          <a:bodyPr vert="horz" lIns="93170" tIns="46586" rIns="93170" bIns="46586"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a:p>
        </p:txBody>
      </p:sp>
    </p:spTree>
    <p:extLst>
      <p:ext uri="{BB962C8B-B14F-4D97-AF65-F5344CB8AC3E}">
        <p14:creationId xmlns:p14="http://schemas.microsoft.com/office/powerpoint/2010/main" val="2930640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92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BE27CB52-5FCD-F146-AE98-5D36C008A7D9}"/>
              </a:ext>
            </a:extLst>
          </p:cNvPr>
          <p:cNvGrpSpPr/>
          <p:nvPr userDrawn="1"/>
        </p:nvGrpSpPr>
        <p:grpSpPr>
          <a:xfrm>
            <a:off x="441339" y="2030068"/>
            <a:ext cx="7821493" cy="2654677"/>
            <a:chOff x="772743" y="381000"/>
            <a:chExt cx="10428657" cy="2654677"/>
          </a:xfrm>
        </p:grpSpPr>
        <p:sp>
          <p:nvSpPr>
            <p:cNvPr id="6" name="Freeform 5">
              <a:extLst>
                <a:ext uri="{FF2B5EF4-FFF2-40B4-BE49-F238E27FC236}">
                  <a16:creationId xmlns:a16="http://schemas.microsoft.com/office/drawing/2014/main" id="{B2F99DF6-A203-9D44-9A6A-0AC1A58A2ED9}"/>
                </a:ext>
              </a:extLst>
            </p:cNvPr>
            <p:cNvSpPr>
              <a:spLocks/>
            </p:cNvSpPr>
            <p:nvPr/>
          </p:nvSpPr>
          <p:spPr bwMode="auto">
            <a:xfrm>
              <a:off x="9779656" y="381000"/>
              <a:ext cx="1421744" cy="1322185"/>
            </a:xfrm>
            <a:custGeom>
              <a:avLst/>
              <a:gdLst/>
              <a:ahLst/>
              <a:cxnLst>
                <a:cxn ang="0">
                  <a:pos x="15" y="6537"/>
                </a:cxn>
                <a:cxn ang="0">
                  <a:pos x="210" y="6543"/>
                </a:cxn>
                <a:cxn ang="0">
                  <a:pos x="464" y="6570"/>
                </a:cxn>
                <a:cxn ang="0">
                  <a:pos x="712" y="6615"/>
                </a:cxn>
                <a:cxn ang="0">
                  <a:pos x="952" y="6679"/>
                </a:cxn>
                <a:cxn ang="0">
                  <a:pos x="1180" y="6762"/>
                </a:cxn>
                <a:cxn ang="0">
                  <a:pos x="1400" y="6860"/>
                </a:cxn>
                <a:cxn ang="0">
                  <a:pos x="1605" y="6973"/>
                </a:cxn>
                <a:cxn ang="0">
                  <a:pos x="1797" y="7100"/>
                </a:cxn>
                <a:cxn ang="0">
                  <a:pos x="1972" y="7240"/>
                </a:cxn>
                <a:cxn ang="0">
                  <a:pos x="2131" y="7392"/>
                </a:cxn>
                <a:cxn ang="0">
                  <a:pos x="2270" y="7553"/>
                </a:cxn>
                <a:cxn ang="0">
                  <a:pos x="2388" y="7725"/>
                </a:cxn>
                <a:cxn ang="0">
                  <a:pos x="2485" y="7903"/>
                </a:cxn>
                <a:cxn ang="0">
                  <a:pos x="2558" y="8089"/>
                </a:cxn>
                <a:cxn ang="0">
                  <a:pos x="2607" y="8280"/>
                </a:cxn>
                <a:cxn ang="0">
                  <a:pos x="2629" y="8477"/>
                </a:cxn>
                <a:cxn ang="0">
                  <a:pos x="9167" y="8416"/>
                </a:cxn>
                <a:cxn ang="0">
                  <a:pos x="9149" y="7979"/>
                </a:cxn>
                <a:cxn ang="0">
                  <a:pos x="9106" y="7548"/>
                </a:cxn>
                <a:cxn ang="0">
                  <a:pos x="9042" y="7124"/>
                </a:cxn>
                <a:cxn ang="0">
                  <a:pos x="8957" y="6706"/>
                </a:cxn>
                <a:cxn ang="0">
                  <a:pos x="8848" y="6296"/>
                </a:cxn>
                <a:cxn ang="0">
                  <a:pos x="8720" y="5894"/>
                </a:cxn>
                <a:cxn ang="0">
                  <a:pos x="8570" y="5500"/>
                </a:cxn>
                <a:cxn ang="0">
                  <a:pos x="8401" y="5115"/>
                </a:cxn>
                <a:cxn ang="0">
                  <a:pos x="8212" y="4740"/>
                </a:cxn>
                <a:cxn ang="0">
                  <a:pos x="8005" y="4374"/>
                </a:cxn>
                <a:cxn ang="0">
                  <a:pos x="7780" y="4020"/>
                </a:cxn>
                <a:cxn ang="0">
                  <a:pos x="7538" y="3677"/>
                </a:cxn>
                <a:cxn ang="0">
                  <a:pos x="7278" y="3347"/>
                </a:cxn>
                <a:cxn ang="0">
                  <a:pos x="7001" y="3026"/>
                </a:cxn>
                <a:cxn ang="0">
                  <a:pos x="6710" y="2721"/>
                </a:cxn>
                <a:cxn ang="0">
                  <a:pos x="6403" y="2427"/>
                </a:cxn>
                <a:cxn ang="0">
                  <a:pos x="6082" y="2150"/>
                </a:cxn>
                <a:cxn ang="0">
                  <a:pos x="5746" y="1884"/>
                </a:cxn>
                <a:cxn ang="0">
                  <a:pos x="5397" y="1635"/>
                </a:cxn>
                <a:cxn ang="0">
                  <a:pos x="5035" y="1401"/>
                </a:cxn>
                <a:cxn ang="0">
                  <a:pos x="4661" y="1183"/>
                </a:cxn>
                <a:cxn ang="0">
                  <a:pos x="4274" y="982"/>
                </a:cxn>
                <a:cxn ang="0">
                  <a:pos x="3878" y="798"/>
                </a:cxn>
                <a:cxn ang="0">
                  <a:pos x="3470" y="631"/>
                </a:cxn>
                <a:cxn ang="0">
                  <a:pos x="3052" y="482"/>
                </a:cxn>
                <a:cxn ang="0">
                  <a:pos x="2626" y="353"/>
                </a:cxn>
                <a:cxn ang="0">
                  <a:pos x="2189" y="244"/>
                </a:cxn>
                <a:cxn ang="0">
                  <a:pos x="1745" y="153"/>
                </a:cxn>
                <a:cxn ang="0">
                  <a:pos x="1294" y="82"/>
                </a:cxn>
                <a:cxn ang="0">
                  <a:pos x="834" y="34"/>
                </a:cxn>
                <a:cxn ang="0">
                  <a:pos x="369" y="6"/>
                </a:cxn>
                <a:cxn ang="0">
                  <a:pos x="15" y="0"/>
                </a:cxn>
              </a:cxnLst>
              <a:rect l="0" t="0" r="r" b="b"/>
              <a:pathLst>
                <a:path w="9167" h="8526">
                  <a:moveTo>
                    <a:pt x="15" y="0"/>
                  </a:moveTo>
                  <a:lnTo>
                    <a:pt x="0" y="0"/>
                  </a:lnTo>
                  <a:lnTo>
                    <a:pt x="0" y="6537"/>
                  </a:lnTo>
                  <a:lnTo>
                    <a:pt x="15" y="6537"/>
                  </a:lnTo>
                  <a:lnTo>
                    <a:pt x="15" y="6537"/>
                  </a:lnTo>
                  <a:lnTo>
                    <a:pt x="81" y="6538"/>
                  </a:lnTo>
                  <a:lnTo>
                    <a:pt x="146" y="6540"/>
                  </a:lnTo>
                  <a:lnTo>
                    <a:pt x="210" y="6543"/>
                  </a:lnTo>
                  <a:lnTo>
                    <a:pt x="274" y="6548"/>
                  </a:lnTo>
                  <a:lnTo>
                    <a:pt x="338" y="6554"/>
                  </a:lnTo>
                  <a:lnTo>
                    <a:pt x="401" y="6561"/>
                  </a:lnTo>
                  <a:lnTo>
                    <a:pt x="464" y="6570"/>
                  </a:lnTo>
                  <a:lnTo>
                    <a:pt x="526" y="6579"/>
                  </a:lnTo>
                  <a:lnTo>
                    <a:pt x="589" y="6590"/>
                  </a:lnTo>
                  <a:lnTo>
                    <a:pt x="651" y="6602"/>
                  </a:lnTo>
                  <a:lnTo>
                    <a:pt x="712" y="6615"/>
                  </a:lnTo>
                  <a:lnTo>
                    <a:pt x="772" y="6629"/>
                  </a:lnTo>
                  <a:lnTo>
                    <a:pt x="833" y="6645"/>
                  </a:lnTo>
                  <a:lnTo>
                    <a:pt x="892" y="6662"/>
                  </a:lnTo>
                  <a:lnTo>
                    <a:pt x="952" y="6679"/>
                  </a:lnTo>
                  <a:lnTo>
                    <a:pt x="1010" y="6699"/>
                  </a:lnTo>
                  <a:lnTo>
                    <a:pt x="1067" y="6718"/>
                  </a:lnTo>
                  <a:lnTo>
                    <a:pt x="1124" y="6740"/>
                  </a:lnTo>
                  <a:lnTo>
                    <a:pt x="1180" y="6762"/>
                  </a:lnTo>
                  <a:lnTo>
                    <a:pt x="1236" y="6785"/>
                  </a:lnTo>
                  <a:lnTo>
                    <a:pt x="1291" y="6809"/>
                  </a:lnTo>
                  <a:lnTo>
                    <a:pt x="1346" y="6834"/>
                  </a:lnTo>
                  <a:lnTo>
                    <a:pt x="1400" y="6860"/>
                  </a:lnTo>
                  <a:lnTo>
                    <a:pt x="1453" y="6886"/>
                  </a:lnTo>
                  <a:lnTo>
                    <a:pt x="1504" y="6915"/>
                  </a:lnTo>
                  <a:lnTo>
                    <a:pt x="1555" y="6944"/>
                  </a:lnTo>
                  <a:lnTo>
                    <a:pt x="1605" y="6973"/>
                  </a:lnTo>
                  <a:lnTo>
                    <a:pt x="1655" y="7003"/>
                  </a:lnTo>
                  <a:lnTo>
                    <a:pt x="1703" y="7035"/>
                  </a:lnTo>
                  <a:lnTo>
                    <a:pt x="1750" y="7067"/>
                  </a:lnTo>
                  <a:lnTo>
                    <a:pt x="1797" y="7100"/>
                  </a:lnTo>
                  <a:lnTo>
                    <a:pt x="1842" y="7133"/>
                  </a:lnTo>
                  <a:lnTo>
                    <a:pt x="1886" y="7169"/>
                  </a:lnTo>
                  <a:lnTo>
                    <a:pt x="1929" y="7204"/>
                  </a:lnTo>
                  <a:lnTo>
                    <a:pt x="1972" y="7240"/>
                  </a:lnTo>
                  <a:lnTo>
                    <a:pt x="2013" y="7276"/>
                  </a:lnTo>
                  <a:lnTo>
                    <a:pt x="2054" y="7314"/>
                  </a:lnTo>
                  <a:lnTo>
                    <a:pt x="2093" y="7353"/>
                  </a:lnTo>
                  <a:lnTo>
                    <a:pt x="2131" y="7392"/>
                  </a:lnTo>
                  <a:lnTo>
                    <a:pt x="2167" y="7431"/>
                  </a:lnTo>
                  <a:lnTo>
                    <a:pt x="2203" y="7471"/>
                  </a:lnTo>
                  <a:lnTo>
                    <a:pt x="2237" y="7512"/>
                  </a:lnTo>
                  <a:lnTo>
                    <a:pt x="2270" y="7553"/>
                  </a:lnTo>
                  <a:lnTo>
                    <a:pt x="2301" y="7595"/>
                  </a:lnTo>
                  <a:lnTo>
                    <a:pt x="2332" y="7638"/>
                  </a:lnTo>
                  <a:lnTo>
                    <a:pt x="2360" y="7680"/>
                  </a:lnTo>
                  <a:lnTo>
                    <a:pt x="2388" y="7725"/>
                  </a:lnTo>
                  <a:lnTo>
                    <a:pt x="2415" y="7768"/>
                  </a:lnTo>
                  <a:lnTo>
                    <a:pt x="2439" y="7813"/>
                  </a:lnTo>
                  <a:lnTo>
                    <a:pt x="2463" y="7857"/>
                  </a:lnTo>
                  <a:lnTo>
                    <a:pt x="2485" y="7903"/>
                  </a:lnTo>
                  <a:lnTo>
                    <a:pt x="2506" y="7949"/>
                  </a:lnTo>
                  <a:lnTo>
                    <a:pt x="2525" y="7995"/>
                  </a:lnTo>
                  <a:lnTo>
                    <a:pt x="2542" y="8042"/>
                  </a:lnTo>
                  <a:lnTo>
                    <a:pt x="2558" y="8089"/>
                  </a:lnTo>
                  <a:lnTo>
                    <a:pt x="2573" y="8136"/>
                  </a:lnTo>
                  <a:lnTo>
                    <a:pt x="2586" y="8184"/>
                  </a:lnTo>
                  <a:lnTo>
                    <a:pt x="2597" y="8232"/>
                  </a:lnTo>
                  <a:lnTo>
                    <a:pt x="2607" y="8280"/>
                  </a:lnTo>
                  <a:lnTo>
                    <a:pt x="2615" y="8329"/>
                  </a:lnTo>
                  <a:lnTo>
                    <a:pt x="2621" y="8379"/>
                  </a:lnTo>
                  <a:lnTo>
                    <a:pt x="2626" y="8428"/>
                  </a:lnTo>
                  <a:lnTo>
                    <a:pt x="2629" y="8477"/>
                  </a:lnTo>
                  <a:lnTo>
                    <a:pt x="2630" y="8526"/>
                  </a:lnTo>
                  <a:lnTo>
                    <a:pt x="9167" y="8526"/>
                  </a:lnTo>
                  <a:lnTo>
                    <a:pt x="9167" y="8526"/>
                  </a:lnTo>
                  <a:lnTo>
                    <a:pt x="9167" y="8416"/>
                  </a:lnTo>
                  <a:lnTo>
                    <a:pt x="9165" y="8306"/>
                  </a:lnTo>
                  <a:lnTo>
                    <a:pt x="9160" y="8197"/>
                  </a:lnTo>
                  <a:lnTo>
                    <a:pt x="9156" y="8088"/>
                  </a:lnTo>
                  <a:lnTo>
                    <a:pt x="9149" y="7979"/>
                  </a:lnTo>
                  <a:lnTo>
                    <a:pt x="9141" y="7871"/>
                  </a:lnTo>
                  <a:lnTo>
                    <a:pt x="9130" y="7763"/>
                  </a:lnTo>
                  <a:lnTo>
                    <a:pt x="9119" y="7656"/>
                  </a:lnTo>
                  <a:lnTo>
                    <a:pt x="9106" y="7548"/>
                  </a:lnTo>
                  <a:lnTo>
                    <a:pt x="9093" y="7442"/>
                  </a:lnTo>
                  <a:lnTo>
                    <a:pt x="9078" y="7336"/>
                  </a:lnTo>
                  <a:lnTo>
                    <a:pt x="9061" y="7229"/>
                  </a:lnTo>
                  <a:lnTo>
                    <a:pt x="9042" y="7124"/>
                  </a:lnTo>
                  <a:lnTo>
                    <a:pt x="9023" y="7019"/>
                  </a:lnTo>
                  <a:lnTo>
                    <a:pt x="9002" y="6914"/>
                  </a:lnTo>
                  <a:lnTo>
                    <a:pt x="8979" y="6810"/>
                  </a:lnTo>
                  <a:lnTo>
                    <a:pt x="8957" y="6706"/>
                  </a:lnTo>
                  <a:lnTo>
                    <a:pt x="8931" y="6603"/>
                  </a:lnTo>
                  <a:lnTo>
                    <a:pt x="8905" y="6500"/>
                  </a:lnTo>
                  <a:lnTo>
                    <a:pt x="8878" y="6398"/>
                  </a:lnTo>
                  <a:lnTo>
                    <a:pt x="8848" y="6296"/>
                  </a:lnTo>
                  <a:lnTo>
                    <a:pt x="8818" y="6195"/>
                  </a:lnTo>
                  <a:lnTo>
                    <a:pt x="8786" y="6094"/>
                  </a:lnTo>
                  <a:lnTo>
                    <a:pt x="8753" y="5993"/>
                  </a:lnTo>
                  <a:lnTo>
                    <a:pt x="8720" y="5894"/>
                  </a:lnTo>
                  <a:lnTo>
                    <a:pt x="8684" y="5795"/>
                  </a:lnTo>
                  <a:lnTo>
                    <a:pt x="8647" y="5695"/>
                  </a:lnTo>
                  <a:lnTo>
                    <a:pt x="8609" y="5598"/>
                  </a:lnTo>
                  <a:lnTo>
                    <a:pt x="8570" y="5500"/>
                  </a:lnTo>
                  <a:lnTo>
                    <a:pt x="8530" y="5402"/>
                  </a:lnTo>
                  <a:lnTo>
                    <a:pt x="8488" y="5306"/>
                  </a:lnTo>
                  <a:lnTo>
                    <a:pt x="8446" y="5210"/>
                  </a:lnTo>
                  <a:lnTo>
                    <a:pt x="8401" y="5115"/>
                  </a:lnTo>
                  <a:lnTo>
                    <a:pt x="8355" y="5020"/>
                  </a:lnTo>
                  <a:lnTo>
                    <a:pt x="8309" y="4927"/>
                  </a:lnTo>
                  <a:lnTo>
                    <a:pt x="8261" y="4833"/>
                  </a:lnTo>
                  <a:lnTo>
                    <a:pt x="8212" y="4740"/>
                  </a:lnTo>
                  <a:lnTo>
                    <a:pt x="8162" y="4648"/>
                  </a:lnTo>
                  <a:lnTo>
                    <a:pt x="8112" y="4556"/>
                  </a:lnTo>
                  <a:lnTo>
                    <a:pt x="8059" y="4465"/>
                  </a:lnTo>
                  <a:lnTo>
                    <a:pt x="8005" y="4374"/>
                  </a:lnTo>
                  <a:lnTo>
                    <a:pt x="7950" y="4285"/>
                  </a:lnTo>
                  <a:lnTo>
                    <a:pt x="7896" y="4196"/>
                  </a:lnTo>
                  <a:lnTo>
                    <a:pt x="7838" y="4108"/>
                  </a:lnTo>
                  <a:lnTo>
                    <a:pt x="7780" y="4020"/>
                  </a:lnTo>
                  <a:lnTo>
                    <a:pt x="7721" y="3934"/>
                  </a:lnTo>
                  <a:lnTo>
                    <a:pt x="7661" y="3847"/>
                  </a:lnTo>
                  <a:lnTo>
                    <a:pt x="7599" y="3762"/>
                  </a:lnTo>
                  <a:lnTo>
                    <a:pt x="7538" y="3677"/>
                  </a:lnTo>
                  <a:lnTo>
                    <a:pt x="7474" y="3594"/>
                  </a:lnTo>
                  <a:lnTo>
                    <a:pt x="7410" y="3510"/>
                  </a:lnTo>
                  <a:lnTo>
                    <a:pt x="7344" y="3428"/>
                  </a:lnTo>
                  <a:lnTo>
                    <a:pt x="7278" y="3347"/>
                  </a:lnTo>
                  <a:lnTo>
                    <a:pt x="7211" y="3265"/>
                  </a:lnTo>
                  <a:lnTo>
                    <a:pt x="7142" y="3185"/>
                  </a:lnTo>
                  <a:lnTo>
                    <a:pt x="7072" y="3105"/>
                  </a:lnTo>
                  <a:lnTo>
                    <a:pt x="7001" y="3026"/>
                  </a:lnTo>
                  <a:lnTo>
                    <a:pt x="6931" y="2949"/>
                  </a:lnTo>
                  <a:lnTo>
                    <a:pt x="6859" y="2872"/>
                  </a:lnTo>
                  <a:lnTo>
                    <a:pt x="6784" y="2797"/>
                  </a:lnTo>
                  <a:lnTo>
                    <a:pt x="6710" y="2721"/>
                  </a:lnTo>
                  <a:lnTo>
                    <a:pt x="6634" y="2646"/>
                  </a:lnTo>
                  <a:lnTo>
                    <a:pt x="6559" y="2573"/>
                  </a:lnTo>
                  <a:lnTo>
                    <a:pt x="6481" y="2499"/>
                  </a:lnTo>
                  <a:lnTo>
                    <a:pt x="6403" y="2427"/>
                  </a:lnTo>
                  <a:lnTo>
                    <a:pt x="6325" y="2356"/>
                  </a:lnTo>
                  <a:lnTo>
                    <a:pt x="6245" y="2287"/>
                  </a:lnTo>
                  <a:lnTo>
                    <a:pt x="6163" y="2217"/>
                  </a:lnTo>
                  <a:lnTo>
                    <a:pt x="6082" y="2150"/>
                  </a:lnTo>
                  <a:lnTo>
                    <a:pt x="5999" y="2081"/>
                  </a:lnTo>
                  <a:lnTo>
                    <a:pt x="5915" y="2015"/>
                  </a:lnTo>
                  <a:lnTo>
                    <a:pt x="5832" y="1949"/>
                  </a:lnTo>
                  <a:lnTo>
                    <a:pt x="5746" y="1884"/>
                  </a:lnTo>
                  <a:lnTo>
                    <a:pt x="5660" y="1820"/>
                  </a:lnTo>
                  <a:lnTo>
                    <a:pt x="5573" y="1757"/>
                  </a:lnTo>
                  <a:lnTo>
                    <a:pt x="5485" y="1696"/>
                  </a:lnTo>
                  <a:lnTo>
                    <a:pt x="5397" y="1635"/>
                  </a:lnTo>
                  <a:lnTo>
                    <a:pt x="5308" y="1574"/>
                  </a:lnTo>
                  <a:lnTo>
                    <a:pt x="5218" y="1516"/>
                  </a:lnTo>
                  <a:lnTo>
                    <a:pt x="5126" y="1458"/>
                  </a:lnTo>
                  <a:lnTo>
                    <a:pt x="5035" y="1401"/>
                  </a:lnTo>
                  <a:lnTo>
                    <a:pt x="4942" y="1345"/>
                  </a:lnTo>
                  <a:lnTo>
                    <a:pt x="4850" y="1290"/>
                  </a:lnTo>
                  <a:lnTo>
                    <a:pt x="4756" y="1236"/>
                  </a:lnTo>
                  <a:lnTo>
                    <a:pt x="4661" y="1183"/>
                  </a:lnTo>
                  <a:lnTo>
                    <a:pt x="4565" y="1131"/>
                  </a:lnTo>
                  <a:lnTo>
                    <a:pt x="4469" y="1080"/>
                  </a:lnTo>
                  <a:lnTo>
                    <a:pt x="4373" y="1030"/>
                  </a:lnTo>
                  <a:lnTo>
                    <a:pt x="4274" y="982"/>
                  </a:lnTo>
                  <a:lnTo>
                    <a:pt x="4176" y="934"/>
                  </a:lnTo>
                  <a:lnTo>
                    <a:pt x="4078" y="887"/>
                  </a:lnTo>
                  <a:lnTo>
                    <a:pt x="3978" y="842"/>
                  </a:lnTo>
                  <a:lnTo>
                    <a:pt x="3878" y="798"/>
                  </a:lnTo>
                  <a:lnTo>
                    <a:pt x="3777" y="755"/>
                  </a:lnTo>
                  <a:lnTo>
                    <a:pt x="3675" y="712"/>
                  </a:lnTo>
                  <a:lnTo>
                    <a:pt x="3572" y="671"/>
                  </a:lnTo>
                  <a:lnTo>
                    <a:pt x="3470" y="631"/>
                  </a:lnTo>
                  <a:lnTo>
                    <a:pt x="3367" y="592"/>
                  </a:lnTo>
                  <a:lnTo>
                    <a:pt x="3263" y="555"/>
                  </a:lnTo>
                  <a:lnTo>
                    <a:pt x="3157" y="518"/>
                  </a:lnTo>
                  <a:lnTo>
                    <a:pt x="3052" y="482"/>
                  </a:lnTo>
                  <a:lnTo>
                    <a:pt x="2946" y="448"/>
                  </a:lnTo>
                  <a:lnTo>
                    <a:pt x="2839" y="416"/>
                  </a:lnTo>
                  <a:lnTo>
                    <a:pt x="2733" y="384"/>
                  </a:lnTo>
                  <a:lnTo>
                    <a:pt x="2626" y="353"/>
                  </a:lnTo>
                  <a:lnTo>
                    <a:pt x="2517" y="324"/>
                  </a:lnTo>
                  <a:lnTo>
                    <a:pt x="2408" y="296"/>
                  </a:lnTo>
                  <a:lnTo>
                    <a:pt x="2299" y="269"/>
                  </a:lnTo>
                  <a:lnTo>
                    <a:pt x="2189" y="244"/>
                  </a:lnTo>
                  <a:lnTo>
                    <a:pt x="2079" y="218"/>
                  </a:lnTo>
                  <a:lnTo>
                    <a:pt x="1968" y="196"/>
                  </a:lnTo>
                  <a:lnTo>
                    <a:pt x="1857" y="174"/>
                  </a:lnTo>
                  <a:lnTo>
                    <a:pt x="1745" y="153"/>
                  </a:lnTo>
                  <a:lnTo>
                    <a:pt x="1633" y="134"/>
                  </a:lnTo>
                  <a:lnTo>
                    <a:pt x="1520" y="115"/>
                  </a:lnTo>
                  <a:lnTo>
                    <a:pt x="1407" y="98"/>
                  </a:lnTo>
                  <a:lnTo>
                    <a:pt x="1294" y="82"/>
                  </a:lnTo>
                  <a:lnTo>
                    <a:pt x="1179" y="69"/>
                  </a:lnTo>
                  <a:lnTo>
                    <a:pt x="1065" y="56"/>
                  </a:lnTo>
                  <a:lnTo>
                    <a:pt x="949" y="45"/>
                  </a:lnTo>
                  <a:lnTo>
                    <a:pt x="834" y="34"/>
                  </a:lnTo>
                  <a:lnTo>
                    <a:pt x="719" y="25"/>
                  </a:lnTo>
                  <a:lnTo>
                    <a:pt x="602" y="17"/>
                  </a:lnTo>
                  <a:lnTo>
                    <a:pt x="485" y="11"/>
                  </a:lnTo>
                  <a:lnTo>
                    <a:pt x="369" y="6"/>
                  </a:lnTo>
                  <a:lnTo>
                    <a:pt x="251" y="2"/>
                  </a:lnTo>
                  <a:lnTo>
                    <a:pt x="133" y="1"/>
                  </a:lnTo>
                  <a:lnTo>
                    <a:pt x="15" y="0"/>
                  </a:lnTo>
                  <a:lnTo>
                    <a:pt x="15" y="0"/>
                  </a:lnTo>
                  <a:close/>
                </a:path>
              </a:pathLst>
            </a:custGeom>
            <a:solidFill>
              <a:schemeClr val="accent6">
                <a:lumMod val="75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a:solidFill>
                  <a:srgbClr val="FFFFFF"/>
                </a:solidFill>
                <a:latin typeface="+mn-lt"/>
                <a:cs typeface="Arial Narrow"/>
              </a:endParaRPr>
            </a:p>
          </p:txBody>
        </p:sp>
        <p:sp>
          <p:nvSpPr>
            <p:cNvPr id="7" name="Rectangle 6">
              <a:extLst>
                <a:ext uri="{FF2B5EF4-FFF2-40B4-BE49-F238E27FC236}">
                  <a16:creationId xmlns:a16="http://schemas.microsoft.com/office/drawing/2014/main" id="{8BA5C25D-8B04-E449-8398-ED746F8F13F8}"/>
                </a:ext>
              </a:extLst>
            </p:cNvPr>
            <p:cNvSpPr>
              <a:spLocks noChangeArrowheads="1"/>
            </p:cNvSpPr>
            <p:nvPr/>
          </p:nvSpPr>
          <p:spPr bwMode="auto">
            <a:xfrm>
              <a:off x="6701157" y="381000"/>
              <a:ext cx="3200400" cy="1013737"/>
            </a:xfrm>
            <a:prstGeom prst="rect">
              <a:avLst/>
            </a:prstGeom>
            <a:solidFill>
              <a:schemeClr val="accent4">
                <a:lumMod val="75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dirty="0">
                <a:solidFill>
                  <a:srgbClr val="FFFFFF"/>
                </a:solidFill>
                <a:latin typeface="+mn-lt"/>
                <a:cs typeface="Arial Narrow"/>
              </a:endParaRPr>
            </a:p>
          </p:txBody>
        </p:sp>
        <p:sp>
          <p:nvSpPr>
            <p:cNvPr id="8" name="Rectangle 6">
              <a:extLst>
                <a:ext uri="{FF2B5EF4-FFF2-40B4-BE49-F238E27FC236}">
                  <a16:creationId xmlns:a16="http://schemas.microsoft.com/office/drawing/2014/main" id="{04B6911B-F297-B44C-8316-87E47393E11F}"/>
                </a:ext>
              </a:extLst>
            </p:cNvPr>
            <p:cNvSpPr>
              <a:spLocks noChangeArrowheads="1"/>
            </p:cNvSpPr>
            <p:nvPr userDrawn="1"/>
          </p:nvSpPr>
          <p:spPr bwMode="auto">
            <a:xfrm>
              <a:off x="3581400" y="381000"/>
              <a:ext cx="3200400" cy="1013737"/>
            </a:xfrm>
            <a:prstGeom prst="rect">
              <a:avLst/>
            </a:prstGeom>
            <a:solidFill>
              <a:schemeClr val="accent2">
                <a:lumMod val="75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dirty="0">
                <a:solidFill>
                  <a:srgbClr val="FFFFFF"/>
                </a:solidFill>
                <a:latin typeface="+mn-lt"/>
                <a:cs typeface="Arial Narrow"/>
              </a:endParaRPr>
            </a:p>
          </p:txBody>
        </p:sp>
        <p:sp>
          <p:nvSpPr>
            <p:cNvPr id="9" name="Freeform 5">
              <a:extLst>
                <a:ext uri="{FF2B5EF4-FFF2-40B4-BE49-F238E27FC236}">
                  <a16:creationId xmlns:a16="http://schemas.microsoft.com/office/drawing/2014/main" id="{0D5C4F43-367C-5343-8A38-57B3BAAE4B9D}"/>
                </a:ext>
              </a:extLst>
            </p:cNvPr>
            <p:cNvSpPr>
              <a:spLocks/>
            </p:cNvSpPr>
            <p:nvPr/>
          </p:nvSpPr>
          <p:spPr bwMode="auto">
            <a:xfrm flipV="1">
              <a:off x="9779656" y="1700886"/>
              <a:ext cx="1421744" cy="1322185"/>
            </a:xfrm>
            <a:custGeom>
              <a:avLst/>
              <a:gdLst/>
              <a:ahLst/>
              <a:cxnLst>
                <a:cxn ang="0">
                  <a:pos x="15" y="6537"/>
                </a:cxn>
                <a:cxn ang="0">
                  <a:pos x="210" y="6543"/>
                </a:cxn>
                <a:cxn ang="0">
                  <a:pos x="464" y="6570"/>
                </a:cxn>
                <a:cxn ang="0">
                  <a:pos x="712" y="6615"/>
                </a:cxn>
                <a:cxn ang="0">
                  <a:pos x="952" y="6679"/>
                </a:cxn>
                <a:cxn ang="0">
                  <a:pos x="1180" y="6762"/>
                </a:cxn>
                <a:cxn ang="0">
                  <a:pos x="1400" y="6860"/>
                </a:cxn>
                <a:cxn ang="0">
                  <a:pos x="1605" y="6973"/>
                </a:cxn>
                <a:cxn ang="0">
                  <a:pos x="1797" y="7100"/>
                </a:cxn>
                <a:cxn ang="0">
                  <a:pos x="1972" y="7240"/>
                </a:cxn>
                <a:cxn ang="0">
                  <a:pos x="2131" y="7392"/>
                </a:cxn>
                <a:cxn ang="0">
                  <a:pos x="2270" y="7553"/>
                </a:cxn>
                <a:cxn ang="0">
                  <a:pos x="2388" y="7725"/>
                </a:cxn>
                <a:cxn ang="0">
                  <a:pos x="2485" y="7903"/>
                </a:cxn>
                <a:cxn ang="0">
                  <a:pos x="2558" y="8089"/>
                </a:cxn>
                <a:cxn ang="0">
                  <a:pos x="2607" y="8280"/>
                </a:cxn>
                <a:cxn ang="0">
                  <a:pos x="2629" y="8477"/>
                </a:cxn>
                <a:cxn ang="0">
                  <a:pos x="9167" y="8416"/>
                </a:cxn>
                <a:cxn ang="0">
                  <a:pos x="9149" y="7979"/>
                </a:cxn>
                <a:cxn ang="0">
                  <a:pos x="9106" y="7548"/>
                </a:cxn>
                <a:cxn ang="0">
                  <a:pos x="9042" y="7124"/>
                </a:cxn>
                <a:cxn ang="0">
                  <a:pos x="8957" y="6706"/>
                </a:cxn>
                <a:cxn ang="0">
                  <a:pos x="8848" y="6296"/>
                </a:cxn>
                <a:cxn ang="0">
                  <a:pos x="8720" y="5894"/>
                </a:cxn>
                <a:cxn ang="0">
                  <a:pos x="8570" y="5500"/>
                </a:cxn>
                <a:cxn ang="0">
                  <a:pos x="8401" y="5115"/>
                </a:cxn>
                <a:cxn ang="0">
                  <a:pos x="8212" y="4740"/>
                </a:cxn>
                <a:cxn ang="0">
                  <a:pos x="8005" y="4374"/>
                </a:cxn>
                <a:cxn ang="0">
                  <a:pos x="7780" y="4020"/>
                </a:cxn>
                <a:cxn ang="0">
                  <a:pos x="7538" y="3677"/>
                </a:cxn>
                <a:cxn ang="0">
                  <a:pos x="7278" y="3347"/>
                </a:cxn>
                <a:cxn ang="0">
                  <a:pos x="7001" y="3026"/>
                </a:cxn>
                <a:cxn ang="0">
                  <a:pos x="6710" y="2721"/>
                </a:cxn>
                <a:cxn ang="0">
                  <a:pos x="6403" y="2427"/>
                </a:cxn>
                <a:cxn ang="0">
                  <a:pos x="6082" y="2150"/>
                </a:cxn>
                <a:cxn ang="0">
                  <a:pos x="5746" y="1884"/>
                </a:cxn>
                <a:cxn ang="0">
                  <a:pos x="5397" y="1635"/>
                </a:cxn>
                <a:cxn ang="0">
                  <a:pos x="5035" y="1401"/>
                </a:cxn>
                <a:cxn ang="0">
                  <a:pos x="4661" y="1183"/>
                </a:cxn>
                <a:cxn ang="0">
                  <a:pos x="4274" y="982"/>
                </a:cxn>
                <a:cxn ang="0">
                  <a:pos x="3878" y="798"/>
                </a:cxn>
                <a:cxn ang="0">
                  <a:pos x="3470" y="631"/>
                </a:cxn>
                <a:cxn ang="0">
                  <a:pos x="3052" y="482"/>
                </a:cxn>
                <a:cxn ang="0">
                  <a:pos x="2626" y="353"/>
                </a:cxn>
                <a:cxn ang="0">
                  <a:pos x="2189" y="244"/>
                </a:cxn>
                <a:cxn ang="0">
                  <a:pos x="1745" y="153"/>
                </a:cxn>
                <a:cxn ang="0">
                  <a:pos x="1294" y="82"/>
                </a:cxn>
                <a:cxn ang="0">
                  <a:pos x="834" y="34"/>
                </a:cxn>
                <a:cxn ang="0">
                  <a:pos x="369" y="6"/>
                </a:cxn>
                <a:cxn ang="0">
                  <a:pos x="15" y="0"/>
                </a:cxn>
              </a:cxnLst>
              <a:rect l="0" t="0" r="r" b="b"/>
              <a:pathLst>
                <a:path w="9167" h="8526">
                  <a:moveTo>
                    <a:pt x="15" y="0"/>
                  </a:moveTo>
                  <a:lnTo>
                    <a:pt x="0" y="0"/>
                  </a:lnTo>
                  <a:lnTo>
                    <a:pt x="0" y="6537"/>
                  </a:lnTo>
                  <a:lnTo>
                    <a:pt x="15" y="6537"/>
                  </a:lnTo>
                  <a:lnTo>
                    <a:pt x="15" y="6537"/>
                  </a:lnTo>
                  <a:lnTo>
                    <a:pt x="81" y="6538"/>
                  </a:lnTo>
                  <a:lnTo>
                    <a:pt x="146" y="6540"/>
                  </a:lnTo>
                  <a:lnTo>
                    <a:pt x="210" y="6543"/>
                  </a:lnTo>
                  <a:lnTo>
                    <a:pt x="274" y="6548"/>
                  </a:lnTo>
                  <a:lnTo>
                    <a:pt x="338" y="6554"/>
                  </a:lnTo>
                  <a:lnTo>
                    <a:pt x="401" y="6561"/>
                  </a:lnTo>
                  <a:lnTo>
                    <a:pt x="464" y="6570"/>
                  </a:lnTo>
                  <a:lnTo>
                    <a:pt x="526" y="6579"/>
                  </a:lnTo>
                  <a:lnTo>
                    <a:pt x="589" y="6590"/>
                  </a:lnTo>
                  <a:lnTo>
                    <a:pt x="651" y="6602"/>
                  </a:lnTo>
                  <a:lnTo>
                    <a:pt x="712" y="6615"/>
                  </a:lnTo>
                  <a:lnTo>
                    <a:pt x="772" y="6629"/>
                  </a:lnTo>
                  <a:lnTo>
                    <a:pt x="833" y="6645"/>
                  </a:lnTo>
                  <a:lnTo>
                    <a:pt x="892" y="6662"/>
                  </a:lnTo>
                  <a:lnTo>
                    <a:pt x="952" y="6679"/>
                  </a:lnTo>
                  <a:lnTo>
                    <a:pt x="1010" y="6699"/>
                  </a:lnTo>
                  <a:lnTo>
                    <a:pt x="1067" y="6718"/>
                  </a:lnTo>
                  <a:lnTo>
                    <a:pt x="1124" y="6740"/>
                  </a:lnTo>
                  <a:lnTo>
                    <a:pt x="1180" y="6762"/>
                  </a:lnTo>
                  <a:lnTo>
                    <a:pt x="1236" y="6785"/>
                  </a:lnTo>
                  <a:lnTo>
                    <a:pt x="1291" y="6809"/>
                  </a:lnTo>
                  <a:lnTo>
                    <a:pt x="1346" y="6834"/>
                  </a:lnTo>
                  <a:lnTo>
                    <a:pt x="1400" y="6860"/>
                  </a:lnTo>
                  <a:lnTo>
                    <a:pt x="1453" y="6886"/>
                  </a:lnTo>
                  <a:lnTo>
                    <a:pt x="1504" y="6915"/>
                  </a:lnTo>
                  <a:lnTo>
                    <a:pt x="1555" y="6944"/>
                  </a:lnTo>
                  <a:lnTo>
                    <a:pt x="1605" y="6973"/>
                  </a:lnTo>
                  <a:lnTo>
                    <a:pt x="1655" y="7003"/>
                  </a:lnTo>
                  <a:lnTo>
                    <a:pt x="1703" y="7035"/>
                  </a:lnTo>
                  <a:lnTo>
                    <a:pt x="1750" y="7067"/>
                  </a:lnTo>
                  <a:lnTo>
                    <a:pt x="1797" y="7100"/>
                  </a:lnTo>
                  <a:lnTo>
                    <a:pt x="1842" y="7133"/>
                  </a:lnTo>
                  <a:lnTo>
                    <a:pt x="1886" y="7169"/>
                  </a:lnTo>
                  <a:lnTo>
                    <a:pt x="1929" y="7204"/>
                  </a:lnTo>
                  <a:lnTo>
                    <a:pt x="1972" y="7240"/>
                  </a:lnTo>
                  <a:lnTo>
                    <a:pt x="2013" y="7276"/>
                  </a:lnTo>
                  <a:lnTo>
                    <a:pt x="2054" y="7314"/>
                  </a:lnTo>
                  <a:lnTo>
                    <a:pt x="2093" y="7353"/>
                  </a:lnTo>
                  <a:lnTo>
                    <a:pt x="2131" y="7392"/>
                  </a:lnTo>
                  <a:lnTo>
                    <a:pt x="2167" y="7431"/>
                  </a:lnTo>
                  <a:lnTo>
                    <a:pt x="2203" y="7471"/>
                  </a:lnTo>
                  <a:lnTo>
                    <a:pt x="2237" y="7512"/>
                  </a:lnTo>
                  <a:lnTo>
                    <a:pt x="2270" y="7553"/>
                  </a:lnTo>
                  <a:lnTo>
                    <a:pt x="2301" y="7595"/>
                  </a:lnTo>
                  <a:lnTo>
                    <a:pt x="2332" y="7638"/>
                  </a:lnTo>
                  <a:lnTo>
                    <a:pt x="2360" y="7680"/>
                  </a:lnTo>
                  <a:lnTo>
                    <a:pt x="2388" y="7725"/>
                  </a:lnTo>
                  <a:lnTo>
                    <a:pt x="2415" y="7768"/>
                  </a:lnTo>
                  <a:lnTo>
                    <a:pt x="2439" y="7813"/>
                  </a:lnTo>
                  <a:lnTo>
                    <a:pt x="2463" y="7857"/>
                  </a:lnTo>
                  <a:lnTo>
                    <a:pt x="2485" y="7903"/>
                  </a:lnTo>
                  <a:lnTo>
                    <a:pt x="2506" y="7949"/>
                  </a:lnTo>
                  <a:lnTo>
                    <a:pt x="2525" y="7995"/>
                  </a:lnTo>
                  <a:lnTo>
                    <a:pt x="2542" y="8042"/>
                  </a:lnTo>
                  <a:lnTo>
                    <a:pt x="2558" y="8089"/>
                  </a:lnTo>
                  <a:lnTo>
                    <a:pt x="2573" y="8136"/>
                  </a:lnTo>
                  <a:lnTo>
                    <a:pt x="2586" y="8184"/>
                  </a:lnTo>
                  <a:lnTo>
                    <a:pt x="2597" y="8232"/>
                  </a:lnTo>
                  <a:lnTo>
                    <a:pt x="2607" y="8280"/>
                  </a:lnTo>
                  <a:lnTo>
                    <a:pt x="2615" y="8329"/>
                  </a:lnTo>
                  <a:lnTo>
                    <a:pt x="2621" y="8379"/>
                  </a:lnTo>
                  <a:lnTo>
                    <a:pt x="2626" y="8428"/>
                  </a:lnTo>
                  <a:lnTo>
                    <a:pt x="2629" y="8477"/>
                  </a:lnTo>
                  <a:lnTo>
                    <a:pt x="2630" y="8526"/>
                  </a:lnTo>
                  <a:lnTo>
                    <a:pt x="9167" y="8526"/>
                  </a:lnTo>
                  <a:lnTo>
                    <a:pt x="9167" y="8526"/>
                  </a:lnTo>
                  <a:lnTo>
                    <a:pt x="9167" y="8416"/>
                  </a:lnTo>
                  <a:lnTo>
                    <a:pt x="9165" y="8306"/>
                  </a:lnTo>
                  <a:lnTo>
                    <a:pt x="9160" y="8197"/>
                  </a:lnTo>
                  <a:lnTo>
                    <a:pt x="9156" y="8088"/>
                  </a:lnTo>
                  <a:lnTo>
                    <a:pt x="9149" y="7979"/>
                  </a:lnTo>
                  <a:lnTo>
                    <a:pt x="9141" y="7871"/>
                  </a:lnTo>
                  <a:lnTo>
                    <a:pt x="9130" y="7763"/>
                  </a:lnTo>
                  <a:lnTo>
                    <a:pt x="9119" y="7656"/>
                  </a:lnTo>
                  <a:lnTo>
                    <a:pt x="9106" y="7548"/>
                  </a:lnTo>
                  <a:lnTo>
                    <a:pt x="9093" y="7442"/>
                  </a:lnTo>
                  <a:lnTo>
                    <a:pt x="9078" y="7336"/>
                  </a:lnTo>
                  <a:lnTo>
                    <a:pt x="9061" y="7229"/>
                  </a:lnTo>
                  <a:lnTo>
                    <a:pt x="9042" y="7124"/>
                  </a:lnTo>
                  <a:lnTo>
                    <a:pt x="9023" y="7019"/>
                  </a:lnTo>
                  <a:lnTo>
                    <a:pt x="9002" y="6914"/>
                  </a:lnTo>
                  <a:lnTo>
                    <a:pt x="8979" y="6810"/>
                  </a:lnTo>
                  <a:lnTo>
                    <a:pt x="8957" y="6706"/>
                  </a:lnTo>
                  <a:lnTo>
                    <a:pt x="8931" y="6603"/>
                  </a:lnTo>
                  <a:lnTo>
                    <a:pt x="8905" y="6500"/>
                  </a:lnTo>
                  <a:lnTo>
                    <a:pt x="8878" y="6398"/>
                  </a:lnTo>
                  <a:lnTo>
                    <a:pt x="8848" y="6296"/>
                  </a:lnTo>
                  <a:lnTo>
                    <a:pt x="8818" y="6195"/>
                  </a:lnTo>
                  <a:lnTo>
                    <a:pt x="8786" y="6094"/>
                  </a:lnTo>
                  <a:lnTo>
                    <a:pt x="8753" y="5993"/>
                  </a:lnTo>
                  <a:lnTo>
                    <a:pt x="8720" y="5894"/>
                  </a:lnTo>
                  <a:lnTo>
                    <a:pt x="8684" y="5795"/>
                  </a:lnTo>
                  <a:lnTo>
                    <a:pt x="8647" y="5695"/>
                  </a:lnTo>
                  <a:lnTo>
                    <a:pt x="8609" y="5598"/>
                  </a:lnTo>
                  <a:lnTo>
                    <a:pt x="8570" y="5500"/>
                  </a:lnTo>
                  <a:lnTo>
                    <a:pt x="8530" y="5402"/>
                  </a:lnTo>
                  <a:lnTo>
                    <a:pt x="8488" y="5306"/>
                  </a:lnTo>
                  <a:lnTo>
                    <a:pt x="8446" y="5210"/>
                  </a:lnTo>
                  <a:lnTo>
                    <a:pt x="8401" y="5115"/>
                  </a:lnTo>
                  <a:lnTo>
                    <a:pt x="8355" y="5020"/>
                  </a:lnTo>
                  <a:lnTo>
                    <a:pt x="8309" y="4927"/>
                  </a:lnTo>
                  <a:lnTo>
                    <a:pt x="8261" y="4833"/>
                  </a:lnTo>
                  <a:lnTo>
                    <a:pt x="8212" y="4740"/>
                  </a:lnTo>
                  <a:lnTo>
                    <a:pt x="8162" y="4648"/>
                  </a:lnTo>
                  <a:lnTo>
                    <a:pt x="8112" y="4556"/>
                  </a:lnTo>
                  <a:lnTo>
                    <a:pt x="8059" y="4465"/>
                  </a:lnTo>
                  <a:lnTo>
                    <a:pt x="8005" y="4374"/>
                  </a:lnTo>
                  <a:lnTo>
                    <a:pt x="7950" y="4285"/>
                  </a:lnTo>
                  <a:lnTo>
                    <a:pt x="7896" y="4196"/>
                  </a:lnTo>
                  <a:lnTo>
                    <a:pt x="7838" y="4108"/>
                  </a:lnTo>
                  <a:lnTo>
                    <a:pt x="7780" y="4020"/>
                  </a:lnTo>
                  <a:lnTo>
                    <a:pt x="7721" y="3934"/>
                  </a:lnTo>
                  <a:lnTo>
                    <a:pt x="7661" y="3847"/>
                  </a:lnTo>
                  <a:lnTo>
                    <a:pt x="7599" y="3762"/>
                  </a:lnTo>
                  <a:lnTo>
                    <a:pt x="7538" y="3677"/>
                  </a:lnTo>
                  <a:lnTo>
                    <a:pt x="7474" y="3594"/>
                  </a:lnTo>
                  <a:lnTo>
                    <a:pt x="7410" y="3510"/>
                  </a:lnTo>
                  <a:lnTo>
                    <a:pt x="7344" y="3428"/>
                  </a:lnTo>
                  <a:lnTo>
                    <a:pt x="7278" y="3347"/>
                  </a:lnTo>
                  <a:lnTo>
                    <a:pt x="7211" y="3265"/>
                  </a:lnTo>
                  <a:lnTo>
                    <a:pt x="7142" y="3185"/>
                  </a:lnTo>
                  <a:lnTo>
                    <a:pt x="7072" y="3105"/>
                  </a:lnTo>
                  <a:lnTo>
                    <a:pt x="7001" y="3026"/>
                  </a:lnTo>
                  <a:lnTo>
                    <a:pt x="6931" y="2949"/>
                  </a:lnTo>
                  <a:lnTo>
                    <a:pt x="6859" y="2872"/>
                  </a:lnTo>
                  <a:lnTo>
                    <a:pt x="6784" y="2797"/>
                  </a:lnTo>
                  <a:lnTo>
                    <a:pt x="6710" y="2721"/>
                  </a:lnTo>
                  <a:lnTo>
                    <a:pt x="6634" y="2646"/>
                  </a:lnTo>
                  <a:lnTo>
                    <a:pt x="6559" y="2573"/>
                  </a:lnTo>
                  <a:lnTo>
                    <a:pt x="6481" y="2499"/>
                  </a:lnTo>
                  <a:lnTo>
                    <a:pt x="6403" y="2427"/>
                  </a:lnTo>
                  <a:lnTo>
                    <a:pt x="6325" y="2356"/>
                  </a:lnTo>
                  <a:lnTo>
                    <a:pt x="6245" y="2287"/>
                  </a:lnTo>
                  <a:lnTo>
                    <a:pt x="6163" y="2217"/>
                  </a:lnTo>
                  <a:lnTo>
                    <a:pt x="6082" y="2150"/>
                  </a:lnTo>
                  <a:lnTo>
                    <a:pt x="5999" y="2081"/>
                  </a:lnTo>
                  <a:lnTo>
                    <a:pt x="5915" y="2015"/>
                  </a:lnTo>
                  <a:lnTo>
                    <a:pt x="5832" y="1949"/>
                  </a:lnTo>
                  <a:lnTo>
                    <a:pt x="5746" y="1884"/>
                  </a:lnTo>
                  <a:lnTo>
                    <a:pt x="5660" y="1820"/>
                  </a:lnTo>
                  <a:lnTo>
                    <a:pt x="5573" y="1757"/>
                  </a:lnTo>
                  <a:lnTo>
                    <a:pt x="5485" y="1696"/>
                  </a:lnTo>
                  <a:lnTo>
                    <a:pt x="5397" y="1635"/>
                  </a:lnTo>
                  <a:lnTo>
                    <a:pt x="5308" y="1574"/>
                  </a:lnTo>
                  <a:lnTo>
                    <a:pt x="5218" y="1516"/>
                  </a:lnTo>
                  <a:lnTo>
                    <a:pt x="5126" y="1458"/>
                  </a:lnTo>
                  <a:lnTo>
                    <a:pt x="5035" y="1401"/>
                  </a:lnTo>
                  <a:lnTo>
                    <a:pt x="4942" y="1345"/>
                  </a:lnTo>
                  <a:lnTo>
                    <a:pt x="4850" y="1290"/>
                  </a:lnTo>
                  <a:lnTo>
                    <a:pt x="4756" y="1236"/>
                  </a:lnTo>
                  <a:lnTo>
                    <a:pt x="4661" y="1183"/>
                  </a:lnTo>
                  <a:lnTo>
                    <a:pt x="4565" y="1131"/>
                  </a:lnTo>
                  <a:lnTo>
                    <a:pt x="4469" y="1080"/>
                  </a:lnTo>
                  <a:lnTo>
                    <a:pt x="4373" y="1030"/>
                  </a:lnTo>
                  <a:lnTo>
                    <a:pt x="4274" y="982"/>
                  </a:lnTo>
                  <a:lnTo>
                    <a:pt x="4176" y="934"/>
                  </a:lnTo>
                  <a:lnTo>
                    <a:pt x="4078" y="887"/>
                  </a:lnTo>
                  <a:lnTo>
                    <a:pt x="3978" y="842"/>
                  </a:lnTo>
                  <a:lnTo>
                    <a:pt x="3878" y="798"/>
                  </a:lnTo>
                  <a:lnTo>
                    <a:pt x="3777" y="755"/>
                  </a:lnTo>
                  <a:lnTo>
                    <a:pt x="3675" y="712"/>
                  </a:lnTo>
                  <a:lnTo>
                    <a:pt x="3572" y="671"/>
                  </a:lnTo>
                  <a:lnTo>
                    <a:pt x="3470" y="631"/>
                  </a:lnTo>
                  <a:lnTo>
                    <a:pt x="3367" y="592"/>
                  </a:lnTo>
                  <a:lnTo>
                    <a:pt x="3263" y="555"/>
                  </a:lnTo>
                  <a:lnTo>
                    <a:pt x="3157" y="518"/>
                  </a:lnTo>
                  <a:lnTo>
                    <a:pt x="3052" y="482"/>
                  </a:lnTo>
                  <a:lnTo>
                    <a:pt x="2946" y="448"/>
                  </a:lnTo>
                  <a:lnTo>
                    <a:pt x="2839" y="416"/>
                  </a:lnTo>
                  <a:lnTo>
                    <a:pt x="2733" y="384"/>
                  </a:lnTo>
                  <a:lnTo>
                    <a:pt x="2626" y="353"/>
                  </a:lnTo>
                  <a:lnTo>
                    <a:pt x="2517" y="324"/>
                  </a:lnTo>
                  <a:lnTo>
                    <a:pt x="2408" y="296"/>
                  </a:lnTo>
                  <a:lnTo>
                    <a:pt x="2299" y="269"/>
                  </a:lnTo>
                  <a:lnTo>
                    <a:pt x="2189" y="244"/>
                  </a:lnTo>
                  <a:lnTo>
                    <a:pt x="2079" y="218"/>
                  </a:lnTo>
                  <a:lnTo>
                    <a:pt x="1968" y="196"/>
                  </a:lnTo>
                  <a:lnTo>
                    <a:pt x="1857" y="174"/>
                  </a:lnTo>
                  <a:lnTo>
                    <a:pt x="1745" y="153"/>
                  </a:lnTo>
                  <a:lnTo>
                    <a:pt x="1633" y="134"/>
                  </a:lnTo>
                  <a:lnTo>
                    <a:pt x="1520" y="115"/>
                  </a:lnTo>
                  <a:lnTo>
                    <a:pt x="1407" y="98"/>
                  </a:lnTo>
                  <a:lnTo>
                    <a:pt x="1294" y="82"/>
                  </a:lnTo>
                  <a:lnTo>
                    <a:pt x="1179" y="69"/>
                  </a:lnTo>
                  <a:lnTo>
                    <a:pt x="1065" y="56"/>
                  </a:lnTo>
                  <a:lnTo>
                    <a:pt x="949" y="45"/>
                  </a:lnTo>
                  <a:lnTo>
                    <a:pt x="834" y="34"/>
                  </a:lnTo>
                  <a:lnTo>
                    <a:pt x="719" y="25"/>
                  </a:lnTo>
                  <a:lnTo>
                    <a:pt x="602" y="17"/>
                  </a:lnTo>
                  <a:lnTo>
                    <a:pt x="485" y="11"/>
                  </a:lnTo>
                  <a:lnTo>
                    <a:pt x="369" y="6"/>
                  </a:lnTo>
                  <a:lnTo>
                    <a:pt x="251" y="2"/>
                  </a:lnTo>
                  <a:lnTo>
                    <a:pt x="133" y="1"/>
                  </a:lnTo>
                  <a:lnTo>
                    <a:pt x="15" y="0"/>
                  </a:lnTo>
                  <a:lnTo>
                    <a:pt x="15" y="0"/>
                  </a:lnTo>
                  <a:close/>
                </a:path>
              </a:pathLst>
            </a:custGeom>
            <a:solidFill>
              <a:schemeClr val="accent5">
                <a:lumMod val="50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a:solidFill>
                  <a:srgbClr val="FFFFFF"/>
                </a:solidFill>
                <a:latin typeface="+mn-lt"/>
                <a:cs typeface="Arial Narrow"/>
              </a:endParaRPr>
            </a:p>
          </p:txBody>
        </p:sp>
        <p:sp>
          <p:nvSpPr>
            <p:cNvPr id="18" name="Freeform 6">
              <a:extLst>
                <a:ext uri="{FF2B5EF4-FFF2-40B4-BE49-F238E27FC236}">
                  <a16:creationId xmlns:a16="http://schemas.microsoft.com/office/drawing/2014/main" id="{DE3570BC-E748-824B-91B8-9E214DAC52E1}"/>
                </a:ext>
              </a:extLst>
            </p:cNvPr>
            <p:cNvSpPr>
              <a:spLocks/>
            </p:cNvSpPr>
            <p:nvPr/>
          </p:nvSpPr>
          <p:spPr bwMode="auto">
            <a:xfrm>
              <a:off x="1001345" y="381000"/>
              <a:ext cx="2585088" cy="1014062"/>
            </a:xfrm>
            <a:custGeom>
              <a:avLst/>
              <a:gdLst/>
              <a:ahLst/>
              <a:cxnLst>
                <a:cxn ang="0">
                  <a:pos x="1872" y="0"/>
                </a:cxn>
                <a:cxn ang="0">
                  <a:pos x="1729" y="5"/>
                </a:cxn>
                <a:cxn ang="0">
                  <a:pos x="1588" y="21"/>
                </a:cxn>
                <a:cxn ang="0">
                  <a:pos x="1451" y="49"/>
                </a:cxn>
                <a:cxn ang="0">
                  <a:pos x="1318" y="85"/>
                </a:cxn>
                <a:cxn ang="0">
                  <a:pos x="1187" y="131"/>
                </a:cxn>
                <a:cxn ang="0">
                  <a:pos x="1062" y="186"/>
                </a:cxn>
                <a:cxn ang="0">
                  <a:pos x="942" y="249"/>
                </a:cxn>
                <a:cxn ang="0">
                  <a:pos x="827" y="322"/>
                </a:cxn>
                <a:cxn ang="0">
                  <a:pos x="717" y="401"/>
                </a:cxn>
                <a:cxn ang="0">
                  <a:pos x="615" y="489"/>
                </a:cxn>
                <a:cxn ang="0">
                  <a:pos x="518" y="583"/>
                </a:cxn>
                <a:cxn ang="0">
                  <a:pos x="428" y="684"/>
                </a:cxn>
                <a:cxn ang="0">
                  <a:pos x="346" y="791"/>
                </a:cxn>
                <a:cxn ang="0">
                  <a:pos x="272" y="905"/>
                </a:cxn>
                <a:cxn ang="0">
                  <a:pos x="206" y="1023"/>
                </a:cxn>
                <a:cxn ang="0">
                  <a:pos x="147" y="1147"/>
                </a:cxn>
                <a:cxn ang="0">
                  <a:pos x="98" y="1275"/>
                </a:cxn>
                <a:cxn ang="0">
                  <a:pos x="59" y="1407"/>
                </a:cxn>
                <a:cxn ang="0">
                  <a:pos x="29" y="1544"/>
                </a:cxn>
                <a:cxn ang="0">
                  <a:pos x="9" y="1684"/>
                </a:cxn>
                <a:cxn ang="0">
                  <a:pos x="0" y="1826"/>
                </a:cxn>
                <a:cxn ang="0">
                  <a:pos x="0" y="1923"/>
                </a:cxn>
                <a:cxn ang="0">
                  <a:pos x="9" y="2065"/>
                </a:cxn>
                <a:cxn ang="0">
                  <a:pos x="29" y="2204"/>
                </a:cxn>
                <a:cxn ang="0">
                  <a:pos x="59" y="2341"/>
                </a:cxn>
                <a:cxn ang="0">
                  <a:pos x="98" y="2473"/>
                </a:cxn>
                <a:cxn ang="0">
                  <a:pos x="147" y="2602"/>
                </a:cxn>
                <a:cxn ang="0">
                  <a:pos x="206" y="2725"/>
                </a:cxn>
                <a:cxn ang="0">
                  <a:pos x="272" y="2843"/>
                </a:cxn>
                <a:cxn ang="0">
                  <a:pos x="346" y="2957"/>
                </a:cxn>
                <a:cxn ang="0">
                  <a:pos x="428" y="3064"/>
                </a:cxn>
                <a:cxn ang="0">
                  <a:pos x="518" y="3165"/>
                </a:cxn>
                <a:cxn ang="0">
                  <a:pos x="615" y="3260"/>
                </a:cxn>
                <a:cxn ang="0">
                  <a:pos x="717" y="3347"/>
                </a:cxn>
                <a:cxn ang="0">
                  <a:pos x="827" y="3427"/>
                </a:cxn>
                <a:cxn ang="0">
                  <a:pos x="942" y="3499"/>
                </a:cxn>
                <a:cxn ang="0">
                  <a:pos x="1062" y="3562"/>
                </a:cxn>
                <a:cxn ang="0">
                  <a:pos x="1187" y="3617"/>
                </a:cxn>
                <a:cxn ang="0">
                  <a:pos x="1318" y="3663"/>
                </a:cxn>
                <a:cxn ang="0">
                  <a:pos x="1451" y="3699"/>
                </a:cxn>
                <a:cxn ang="0">
                  <a:pos x="1588" y="3726"/>
                </a:cxn>
                <a:cxn ang="0">
                  <a:pos x="1729" y="3742"/>
                </a:cxn>
                <a:cxn ang="0">
                  <a:pos x="1872" y="3748"/>
                </a:cxn>
              </a:cxnLst>
              <a:rect l="0" t="0" r="r" b="b"/>
              <a:pathLst>
                <a:path w="9552" h="3748">
                  <a:moveTo>
                    <a:pt x="9552" y="0"/>
                  </a:moveTo>
                  <a:lnTo>
                    <a:pt x="1872" y="0"/>
                  </a:lnTo>
                  <a:lnTo>
                    <a:pt x="1872" y="0"/>
                  </a:lnTo>
                  <a:lnTo>
                    <a:pt x="1825" y="2"/>
                  </a:lnTo>
                  <a:lnTo>
                    <a:pt x="1776" y="3"/>
                  </a:lnTo>
                  <a:lnTo>
                    <a:pt x="1729" y="5"/>
                  </a:lnTo>
                  <a:lnTo>
                    <a:pt x="1681" y="10"/>
                  </a:lnTo>
                  <a:lnTo>
                    <a:pt x="1635" y="15"/>
                  </a:lnTo>
                  <a:lnTo>
                    <a:pt x="1588" y="21"/>
                  </a:lnTo>
                  <a:lnTo>
                    <a:pt x="1542" y="30"/>
                  </a:lnTo>
                  <a:lnTo>
                    <a:pt x="1496" y="39"/>
                  </a:lnTo>
                  <a:lnTo>
                    <a:pt x="1451" y="49"/>
                  </a:lnTo>
                  <a:lnTo>
                    <a:pt x="1406" y="60"/>
                  </a:lnTo>
                  <a:lnTo>
                    <a:pt x="1361" y="71"/>
                  </a:lnTo>
                  <a:lnTo>
                    <a:pt x="1318" y="85"/>
                  </a:lnTo>
                  <a:lnTo>
                    <a:pt x="1273" y="99"/>
                  </a:lnTo>
                  <a:lnTo>
                    <a:pt x="1231" y="115"/>
                  </a:lnTo>
                  <a:lnTo>
                    <a:pt x="1187" y="131"/>
                  </a:lnTo>
                  <a:lnTo>
                    <a:pt x="1146" y="149"/>
                  </a:lnTo>
                  <a:lnTo>
                    <a:pt x="1104" y="166"/>
                  </a:lnTo>
                  <a:lnTo>
                    <a:pt x="1062" y="186"/>
                  </a:lnTo>
                  <a:lnTo>
                    <a:pt x="1021" y="206"/>
                  </a:lnTo>
                  <a:lnTo>
                    <a:pt x="981" y="227"/>
                  </a:lnTo>
                  <a:lnTo>
                    <a:pt x="942" y="249"/>
                  </a:lnTo>
                  <a:lnTo>
                    <a:pt x="903" y="273"/>
                  </a:lnTo>
                  <a:lnTo>
                    <a:pt x="864" y="297"/>
                  </a:lnTo>
                  <a:lnTo>
                    <a:pt x="827" y="322"/>
                  </a:lnTo>
                  <a:lnTo>
                    <a:pt x="790" y="347"/>
                  </a:lnTo>
                  <a:lnTo>
                    <a:pt x="754" y="374"/>
                  </a:lnTo>
                  <a:lnTo>
                    <a:pt x="717" y="401"/>
                  </a:lnTo>
                  <a:lnTo>
                    <a:pt x="683" y="430"/>
                  </a:lnTo>
                  <a:lnTo>
                    <a:pt x="649" y="459"/>
                  </a:lnTo>
                  <a:lnTo>
                    <a:pt x="615" y="489"/>
                  </a:lnTo>
                  <a:lnTo>
                    <a:pt x="582" y="520"/>
                  </a:lnTo>
                  <a:lnTo>
                    <a:pt x="549" y="551"/>
                  </a:lnTo>
                  <a:lnTo>
                    <a:pt x="518" y="583"/>
                  </a:lnTo>
                  <a:lnTo>
                    <a:pt x="488" y="616"/>
                  </a:lnTo>
                  <a:lnTo>
                    <a:pt x="458" y="649"/>
                  </a:lnTo>
                  <a:lnTo>
                    <a:pt x="428" y="684"/>
                  </a:lnTo>
                  <a:lnTo>
                    <a:pt x="400" y="719"/>
                  </a:lnTo>
                  <a:lnTo>
                    <a:pt x="372" y="755"/>
                  </a:lnTo>
                  <a:lnTo>
                    <a:pt x="346" y="791"/>
                  </a:lnTo>
                  <a:lnTo>
                    <a:pt x="320" y="829"/>
                  </a:lnTo>
                  <a:lnTo>
                    <a:pt x="295" y="866"/>
                  </a:lnTo>
                  <a:lnTo>
                    <a:pt x="272" y="905"/>
                  </a:lnTo>
                  <a:lnTo>
                    <a:pt x="249" y="943"/>
                  </a:lnTo>
                  <a:lnTo>
                    <a:pt x="227" y="983"/>
                  </a:lnTo>
                  <a:lnTo>
                    <a:pt x="206" y="1023"/>
                  </a:lnTo>
                  <a:lnTo>
                    <a:pt x="186" y="1063"/>
                  </a:lnTo>
                  <a:lnTo>
                    <a:pt x="166" y="1104"/>
                  </a:lnTo>
                  <a:lnTo>
                    <a:pt x="147" y="1147"/>
                  </a:lnTo>
                  <a:lnTo>
                    <a:pt x="130" y="1189"/>
                  </a:lnTo>
                  <a:lnTo>
                    <a:pt x="113" y="1231"/>
                  </a:lnTo>
                  <a:lnTo>
                    <a:pt x="98" y="1275"/>
                  </a:lnTo>
                  <a:lnTo>
                    <a:pt x="85" y="1318"/>
                  </a:lnTo>
                  <a:lnTo>
                    <a:pt x="71" y="1362"/>
                  </a:lnTo>
                  <a:lnTo>
                    <a:pt x="59" y="1407"/>
                  </a:lnTo>
                  <a:lnTo>
                    <a:pt x="47" y="1452"/>
                  </a:lnTo>
                  <a:lnTo>
                    <a:pt x="37" y="1498"/>
                  </a:lnTo>
                  <a:lnTo>
                    <a:pt x="29" y="1544"/>
                  </a:lnTo>
                  <a:lnTo>
                    <a:pt x="21" y="1590"/>
                  </a:lnTo>
                  <a:lnTo>
                    <a:pt x="15" y="1636"/>
                  </a:lnTo>
                  <a:lnTo>
                    <a:pt x="9" y="1684"/>
                  </a:lnTo>
                  <a:lnTo>
                    <a:pt x="5" y="1731"/>
                  </a:lnTo>
                  <a:lnTo>
                    <a:pt x="2" y="1778"/>
                  </a:lnTo>
                  <a:lnTo>
                    <a:pt x="0" y="1826"/>
                  </a:lnTo>
                  <a:lnTo>
                    <a:pt x="0" y="1874"/>
                  </a:lnTo>
                  <a:lnTo>
                    <a:pt x="0" y="1874"/>
                  </a:lnTo>
                  <a:lnTo>
                    <a:pt x="0" y="1923"/>
                  </a:lnTo>
                  <a:lnTo>
                    <a:pt x="2" y="1970"/>
                  </a:lnTo>
                  <a:lnTo>
                    <a:pt x="5" y="2017"/>
                  </a:lnTo>
                  <a:lnTo>
                    <a:pt x="9" y="2065"/>
                  </a:lnTo>
                  <a:lnTo>
                    <a:pt x="15" y="2112"/>
                  </a:lnTo>
                  <a:lnTo>
                    <a:pt x="21" y="2158"/>
                  </a:lnTo>
                  <a:lnTo>
                    <a:pt x="29" y="2204"/>
                  </a:lnTo>
                  <a:lnTo>
                    <a:pt x="37" y="2250"/>
                  </a:lnTo>
                  <a:lnTo>
                    <a:pt x="47" y="2295"/>
                  </a:lnTo>
                  <a:lnTo>
                    <a:pt x="59" y="2341"/>
                  </a:lnTo>
                  <a:lnTo>
                    <a:pt x="71" y="2385"/>
                  </a:lnTo>
                  <a:lnTo>
                    <a:pt x="85" y="2430"/>
                  </a:lnTo>
                  <a:lnTo>
                    <a:pt x="98" y="2473"/>
                  </a:lnTo>
                  <a:lnTo>
                    <a:pt x="113" y="2517"/>
                  </a:lnTo>
                  <a:lnTo>
                    <a:pt x="130" y="2559"/>
                  </a:lnTo>
                  <a:lnTo>
                    <a:pt x="147" y="2602"/>
                  </a:lnTo>
                  <a:lnTo>
                    <a:pt x="166" y="2643"/>
                  </a:lnTo>
                  <a:lnTo>
                    <a:pt x="186" y="2684"/>
                  </a:lnTo>
                  <a:lnTo>
                    <a:pt x="206" y="2725"/>
                  </a:lnTo>
                  <a:lnTo>
                    <a:pt x="227" y="2765"/>
                  </a:lnTo>
                  <a:lnTo>
                    <a:pt x="249" y="2805"/>
                  </a:lnTo>
                  <a:lnTo>
                    <a:pt x="272" y="2843"/>
                  </a:lnTo>
                  <a:lnTo>
                    <a:pt x="295" y="2882"/>
                  </a:lnTo>
                  <a:lnTo>
                    <a:pt x="320" y="2919"/>
                  </a:lnTo>
                  <a:lnTo>
                    <a:pt x="346" y="2957"/>
                  </a:lnTo>
                  <a:lnTo>
                    <a:pt x="372" y="2993"/>
                  </a:lnTo>
                  <a:lnTo>
                    <a:pt x="400" y="3029"/>
                  </a:lnTo>
                  <a:lnTo>
                    <a:pt x="428" y="3064"/>
                  </a:lnTo>
                  <a:lnTo>
                    <a:pt x="458" y="3099"/>
                  </a:lnTo>
                  <a:lnTo>
                    <a:pt x="488" y="3133"/>
                  </a:lnTo>
                  <a:lnTo>
                    <a:pt x="518" y="3165"/>
                  </a:lnTo>
                  <a:lnTo>
                    <a:pt x="549" y="3197"/>
                  </a:lnTo>
                  <a:lnTo>
                    <a:pt x="582" y="3228"/>
                  </a:lnTo>
                  <a:lnTo>
                    <a:pt x="615" y="3260"/>
                  </a:lnTo>
                  <a:lnTo>
                    <a:pt x="649" y="3290"/>
                  </a:lnTo>
                  <a:lnTo>
                    <a:pt x="683" y="3318"/>
                  </a:lnTo>
                  <a:lnTo>
                    <a:pt x="717" y="3347"/>
                  </a:lnTo>
                  <a:lnTo>
                    <a:pt x="754" y="3374"/>
                  </a:lnTo>
                  <a:lnTo>
                    <a:pt x="790" y="3400"/>
                  </a:lnTo>
                  <a:lnTo>
                    <a:pt x="827" y="3427"/>
                  </a:lnTo>
                  <a:lnTo>
                    <a:pt x="864" y="3451"/>
                  </a:lnTo>
                  <a:lnTo>
                    <a:pt x="903" y="3475"/>
                  </a:lnTo>
                  <a:lnTo>
                    <a:pt x="942" y="3499"/>
                  </a:lnTo>
                  <a:lnTo>
                    <a:pt x="981" y="3520"/>
                  </a:lnTo>
                  <a:lnTo>
                    <a:pt x="1021" y="3542"/>
                  </a:lnTo>
                  <a:lnTo>
                    <a:pt x="1062" y="3562"/>
                  </a:lnTo>
                  <a:lnTo>
                    <a:pt x="1104" y="3581"/>
                  </a:lnTo>
                  <a:lnTo>
                    <a:pt x="1146" y="3600"/>
                  </a:lnTo>
                  <a:lnTo>
                    <a:pt x="1187" y="3617"/>
                  </a:lnTo>
                  <a:lnTo>
                    <a:pt x="1231" y="3633"/>
                  </a:lnTo>
                  <a:lnTo>
                    <a:pt x="1273" y="3648"/>
                  </a:lnTo>
                  <a:lnTo>
                    <a:pt x="1318" y="3663"/>
                  </a:lnTo>
                  <a:lnTo>
                    <a:pt x="1361" y="3676"/>
                  </a:lnTo>
                  <a:lnTo>
                    <a:pt x="1406" y="3688"/>
                  </a:lnTo>
                  <a:lnTo>
                    <a:pt x="1451" y="3699"/>
                  </a:lnTo>
                  <a:lnTo>
                    <a:pt x="1496" y="3709"/>
                  </a:lnTo>
                  <a:lnTo>
                    <a:pt x="1542" y="3718"/>
                  </a:lnTo>
                  <a:lnTo>
                    <a:pt x="1588" y="3726"/>
                  </a:lnTo>
                  <a:lnTo>
                    <a:pt x="1635" y="3733"/>
                  </a:lnTo>
                  <a:lnTo>
                    <a:pt x="1681" y="3738"/>
                  </a:lnTo>
                  <a:lnTo>
                    <a:pt x="1729" y="3742"/>
                  </a:lnTo>
                  <a:lnTo>
                    <a:pt x="1776" y="3746"/>
                  </a:lnTo>
                  <a:lnTo>
                    <a:pt x="1825" y="3747"/>
                  </a:lnTo>
                  <a:lnTo>
                    <a:pt x="1872" y="3748"/>
                  </a:lnTo>
                  <a:lnTo>
                    <a:pt x="9552" y="3748"/>
                  </a:lnTo>
                  <a:lnTo>
                    <a:pt x="9552" y="0"/>
                  </a:lnTo>
                  <a:close/>
                </a:path>
              </a:pathLst>
            </a:custGeom>
            <a:solidFill>
              <a:schemeClr val="accent2"/>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a:solidFill>
                  <a:srgbClr val="FFFFFF"/>
                </a:solidFill>
                <a:latin typeface="+mn-lt"/>
                <a:cs typeface="Arial Narrow"/>
              </a:endParaRPr>
            </a:p>
          </p:txBody>
        </p:sp>
        <p:sp>
          <p:nvSpPr>
            <p:cNvPr id="21" name="Rectangle 6">
              <a:extLst>
                <a:ext uri="{FF2B5EF4-FFF2-40B4-BE49-F238E27FC236}">
                  <a16:creationId xmlns:a16="http://schemas.microsoft.com/office/drawing/2014/main" id="{3725277D-9044-3C48-BDCE-4986AA12B7BB}"/>
                </a:ext>
              </a:extLst>
            </p:cNvPr>
            <p:cNvSpPr>
              <a:spLocks noChangeArrowheads="1"/>
            </p:cNvSpPr>
            <p:nvPr/>
          </p:nvSpPr>
          <p:spPr bwMode="auto">
            <a:xfrm>
              <a:off x="6566787" y="2018814"/>
              <a:ext cx="3200400" cy="1013737"/>
            </a:xfrm>
            <a:prstGeom prst="rect">
              <a:avLst/>
            </a:prstGeom>
            <a:solidFill>
              <a:schemeClr val="accent2">
                <a:lumMod val="75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a:solidFill>
                  <a:srgbClr val="FFFFFF"/>
                </a:solidFill>
                <a:latin typeface="+mn-lt"/>
                <a:cs typeface="Arial Narrow"/>
              </a:endParaRPr>
            </a:p>
          </p:txBody>
        </p:sp>
        <p:sp>
          <p:nvSpPr>
            <p:cNvPr id="22" name="Rectangle 6">
              <a:extLst>
                <a:ext uri="{FF2B5EF4-FFF2-40B4-BE49-F238E27FC236}">
                  <a16:creationId xmlns:a16="http://schemas.microsoft.com/office/drawing/2014/main" id="{4ABF5809-C05D-9E41-8FD3-CBFCBD7D43BF}"/>
                </a:ext>
              </a:extLst>
            </p:cNvPr>
            <p:cNvSpPr>
              <a:spLocks noChangeArrowheads="1"/>
            </p:cNvSpPr>
            <p:nvPr/>
          </p:nvSpPr>
          <p:spPr bwMode="auto">
            <a:xfrm>
              <a:off x="3353780" y="2021940"/>
              <a:ext cx="3200400" cy="1013737"/>
            </a:xfrm>
            <a:prstGeom prst="rect">
              <a:avLst/>
            </a:prstGeom>
            <a:solidFill>
              <a:schemeClr val="accent4">
                <a:lumMod val="75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dirty="0">
                <a:solidFill>
                  <a:srgbClr val="FFFFFF"/>
                </a:solidFill>
                <a:latin typeface="+mn-lt"/>
                <a:cs typeface="Arial Narrow"/>
              </a:endParaRPr>
            </a:p>
          </p:txBody>
        </p:sp>
        <p:sp>
          <p:nvSpPr>
            <p:cNvPr id="23" name="Freeform 6">
              <a:extLst>
                <a:ext uri="{FF2B5EF4-FFF2-40B4-BE49-F238E27FC236}">
                  <a16:creationId xmlns:a16="http://schemas.microsoft.com/office/drawing/2014/main" id="{BF93E815-6D33-CC40-8B9F-4C1C0C4EF015}"/>
                </a:ext>
              </a:extLst>
            </p:cNvPr>
            <p:cNvSpPr>
              <a:spLocks/>
            </p:cNvSpPr>
            <p:nvPr/>
          </p:nvSpPr>
          <p:spPr bwMode="auto">
            <a:xfrm>
              <a:off x="772743" y="2015698"/>
              <a:ext cx="2585088" cy="1014062"/>
            </a:xfrm>
            <a:custGeom>
              <a:avLst/>
              <a:gdLst/>
              <a:ahLst/>
              <a:cxnLst>
                <a:cxn ang="0">
                  <a:pos x="1872" y="0"/>
                </a:cxn>
                <a:cxn ang="0">
                  <a:pos x="1729" y="5"/>
                </a:cxn>
                <a:cxn ang="0">
                  <a:pos x="1588" y="21"/>
                </a:cxn>
                <a:cxn ang="0">
                  <a:pos x="1451" y="49"/>
                </a:cxn>
                <a:cxn ang="0">
                  <a:pos x="1318" y="85"/>
                </a:cxn>
                <a:cxn ang="0">
                  <a:pos x="1187" y="131"/>
                </a:cxn>
                <a:cxn ang="0">
                  <a:pos x="1062" y="186"/>
                </a:cxn>
                <a:cxn ang="0">
                  <a:pos x="942" y="249"/>
                </a:cxn>
                <a:cxn ang="0">
                  <a:pos x="827" y="322"/>
                </a:cxn>
                <a:cxn ang="0">
                  <a:pos x="717" y="401"/>
                </a:cxn>
                <a:cxn ang="0">
                  <a:pos x="615" y="489"/>
                </a:cxn>
                <a:cxn ang="0">
                  <a:pos x="518" y="583"/>
                </a:cxn>
                <a:cxn ang="0">
                  <a:pos x="428" y="684"/>
                </a:cxn>
                <a:cxn ang="0">
                  <a:pos x="346" y="791"/>
                </a:cxn>
                <a:cxn ang="0">
                  <a:pos x="272" y="905"/>
                </a:cxn>
                <a:cxn ang="0">
                  <a:pos x="206" y="1023"/>
                </a:cxn>
                <a:cxn ang="0">
                  <a:pos x="147" y="1147"/>
                </a:cxn>
                <a:cxn ang="0">
                  <a:pos x="98" y="1275"/>
                </a:cxn>
                <a:cxn ang="0">
                  <a:pos x="59" y="1407"/>
                </a:cxn>
                <a:cxn ang="0">
                  <a:pos x="29" y="1544"/>
                </a:cxn>
                <a:cxn ang="0">
                  <a:pos x="9" y="1684"/>
                </a:cxn>
                <a:cxn ang="0">
                  <a:pos x="0" y="1826"/>
                </a:cxn>
                <a:cxn ang="0">
                  <a:pos x="0" y="1923"/>
                </a:cxn>
                <a:cxn ang="0">
                  <a:pos x="9" y="2065"/>
                </a:cxn>
                <a:cxn ang="0">
                  <a:pos x="29" y="2204"/>
                </a:cxn>
                <a:cxn ang="0">
                  <a:pos x="59" y="2341"/>
                </a:cxn>
                <a:cxn ang="0">
                  <a:pos x="98" y="2473"/>
                </a:cxn>
                <a:cxn ang="0">
                  <a:pos x="147" y="2602"/>
                </a:cxn>
                <a:cxn ang="0">
                  <a:pos x="206" y="2725"/>
                </a:cxn>
                <a:cxn ang="0">
                  <a:pos x="272" y="2843"/>
                </a:cxn>
                <a:cxn ang="0">
                  <a:pos x="346" y="2957"/>
                </a:cxn>
                <a:cxn ang="0">
                  <a:pos x="428" y="3064"/>
                </a:cxn>
                <a:cxn ang="0">
                  <a:pos x="518" y="3165"/>
                </a:cxn>
                <a:cxn ang="0">
                  <a:pos x="615" y="3260"/>
                </a:cxn>
                <a:cxn ang="0">
                  <a:pos x="717" y="3347"/>
                </a:cxn>
                <a:cxn ang="0">
                  <a:pos x="827" y="3427"/>
                </a:cxn>
                <a:cxn ang="0">
                  <a:pos x="942" y="3499"/>
                </a:cxn>
                <a:cxn ang="0">
                  <a:pos x="1062" y="3562"/>
                </a:cxn>
                <a:cxn ang="0">
                  <a:pos x="1187" y="3617"/>
                </a:cxn>
                <a:cxn ang="0">
                  <a:pos x="1318" y="3663"/>
                </a:cxn>
                <a:cxn ang="0">
                  <a:pos x="1451" y="3699"/>
                </a:cxn>
                <a:cxn ang="0">
                  <a:pos x="1588" y="3726"/>
                </a:cxn>
                <a:cxn ang="0">
                  <a:pos x="1729" y="3742"/>
                </a:cxn>
                <a:cxn ang="0">
                  <a:pos x="1872" y="3748"/>
                </a:cxn>
              </a:cxnLst>
              <a:rect l="0" t="0" r="r" b="b"/>
              <a:pathLst>
                <a:path w="9552" h="3748">
                  <a:moveTo>
                    <a:pt x="9552" y="0"/>
                  </a:moveTo>
                  <a:lnTo>
                    <a:pt x="1872" y="0"/>
                  </a:lnTo>
                  <a:lnTo>
                    <a:pt x="1872" y="0"/>
                  </a:lnTo>
                  <a:lnTo>
                    <a:pt x="1825" y="2"/>
                  </a:lnTo>
                  <a:lnTo>
                    <a:pt x="1776" y="3"/>
                  </a:lnTo>
                  <a:lnTo>
                    <a:pt x="1729" y="5"/>
                  </a:lnTo>
                  <a:lnTo>
                    <a:pt x="1681" y="10"/>
                  </a:lnTo>
                  <a:lnTo>
                    <a:pt x="1635" y="15"/>
                  </a:lnTo>
                  <a:lnTo>
                    <a:pt x="1588" y="21"/>
                  </a:lnTo>
                  <a:lnTo>
                    <a:pt x="1542" y="30"/>
                  </a:lnTo>
                  <a:lnTo>
                    <a:pt x="1496" y="39"/>
                  </a:lnTo>
                  <a:lnTo>
                    <a:pt x="1451" y="49"/>
                  </a:lnTo>
                  <a:lnTo>
                    <a:pt x="1406" y="60"/>
                  </a:lnTo>
                  <a:lnTo>
                    <a:pt x="1361" y="71"/>
                  </a:lnTo>
                  <a:lnTo>
                    <a:pt x="1318" y="85"/>
                  </a:lnTo>
                  <a:lnTo>
                    <a:pt x="1273" y="99"/>
                  </a:lnTo>
                  <a:lnTo>
                    <a:pt x="1231" y="115"/>
                  </a:lnTo>
                  <a:lnTo>
                    <a:pt x="1187" y="131"/>
                  </a:lnTo>
                  <a:lnTo>
                    <a:pt x="1146" y="149"/>
                  </a:lnTo>
                  <a:lnTo>
                    <a:pt x="1104" y="166"/>
                  </a:lnTo>
                  <a:lnTo>
                    <a:pt x="1062" y="186"/>
                  </a:lnTo>
                  <a:lnTo>
                    <a:pt x="1021" y="206"/>
                  </a:lnTo>
                  <a:lnTo>
                    <a:pt x="981" y="227"/>
                  </a:lnTo>
                  <a:lnTo>
                    <a:pt x="942" y="249"/>
                  </a:lnTo>
                  <a:lnTo>
                    <a:pt x="903" y="273"/>
                  </a:lnTo>
                  <a:lnTo>
                    <a:pt x="864" y="297"/>
                  </a:lnTo>
                  <a:lnTo>
                    <a:pt x="827" y="322"/>
                  </a:lnTo>
                  <a:lnTo>
                    <a:pt x="790" y="347"/>
                  </a:lnTo>
                  <a:lnTo>
                    <a:pt x="754" y="374"/>
                  </a:lnTo>
                  <a:lnTo>
                    <a:pt x="717" y="401"/>
                  </a:lnTo>
                  <a:lnTo>
                    <a:pt x="683" y="430"/>
                  </a:lnTo>
                  <a:lnTo>
                    <a:pt x="649" y="459"/>
                  </a:lnTo>
                  <a:lnTo>
                    <a:pt x="615" y="489"/>
                  </a:lnTo>
                  <a:lnTo>
                    <a:pt x="582" y="520"/>
                  </a:lnTo>
                  <a:lnTo>
                    <a:pt x="549" y="551"/>
                  </a:lnTo>
                  <a:lnTo>
                    <a:pt x="518" y="583"/>
                  </a:lnTo>
                  <a:lnTo>
                    <a:pt x="488" y="616"/>
                  </a:lnTo>
                  <a:lnTo>
                    <a:pt x="458" y="649"/>
                  </a:lnTo>
                  <a:lnTo>
                    <a:pt x="428" y="684"/>
                  </a:lnTo>
                  <a:lnTo>
                    <a:pt x="400" y="719"/>
                  </a:lnTo>
                  <a:lnTo>
                    <a:pt x="372" y="755"/>
                  </a:lnTo>
                  <a:lnTo>
                    <a:pt x="346" y="791"/>
                  </a:lnTo>
                  <a:lnTo>
                    <a:pt x="320" y="829"/>
                  </a:lnTo>
                  <a:lnTo>
                    <a:pt x="295" y="866"/>
                  </a:lnTo>
                  <a:lnTo>
                    <a:pt x="272" y="905"/>
                  </a:lnTo>
                  <a:lnTo>
                    <a:pt x="249" y="943"/>
                  </a:lnTo>
                  <a:lnTo>
                    <a:pt x="227" y="983"/>
                  </a:lnTo>
                  <a:lnTo>
                    <a:pt x="206" y="1023"/>
                  </a:lnTo>
                  <a:lnTo>
                    <a:pt x="186" y="1063"/>
                  </a:lnTo>
                  <a:lnTo>
                    <a:pt x="166" y="1104"/>
                  </a:lnTo>
                  <a:lnTo>
                    <a:pt x="147" y="1147"/>
                  </a:lnTo>
                  <a:lnTo>
                    <a:pt x="130" y="1189"/>
                  </a:lnTo>
                  <a:lnTo>
                    <a:pt x="113" y="1231"/>
                  </a:lnTo>
                  <a:lnTo>
                    <a:pt x="98" y="1275"/>
                  </a:lnTo>
                  <a:lnTo>
                    <a:pt x="85" y="1318"/>
                  </a:lnTo>
                  <a:lnTo>
                    <a:pt x="71" y="1362"/>
                  </a:lnTo>
                  <a:lnTo>
                    <a:pt x="59" y="1407"/>
                  </a:lnTo>
                  <a:lnTo>
                    <a:pt x="47" y="1452"/>
                  </a:lnTo>
                  <a:lnTo>
                    <a:pt x="37" y="1498"/>
                  </a:lnTo>
                  <a:lnTo>
                    <a:pt x="29" y="1544"/>
                  </a:lnTo>
                  <a:lnTo>
                    <a:pt x="21" y="1590"/>
                  </a:lnTo>
                  <a:lnTo>
                    <a:pt x="15" y="1636"/>
                  </a:lnTo>
                  <a:lnTo>
                    <a:pt x="9" y="1684"/>
                  </a:lnTo>
                  <a:lnTo>
                    <a:pt x="5" y="1731"/>
                  </a:lnTo>
                  <a:lnTo>
                    <a:pt x="2" y="1778"/>
                  </a:lnTo>
                  <a:lnTo>
                    <a:pt x="0" y="1826"/>
                  </a:lnTo>
                  <a:lnTo>
                    <a:pt x="0" y="1874"/>
                  </a:lnTo>
                  <a:lnTo>
                    <a:pt x="0" y="1874"/>
                  </a:lnTo>
                  <a:lnTo>
                    <a:pt x="0" y="1923"/>
                  </a:lnTo>
                  <a:lnTo>
                    <a:pt x="2" y="1970"/>
                  </a:lnTo>
                  <a:lnTo>
                    <a:pt x="5" y="2017"/>
                  </a:lnTo>
                  <a:lnTo>
                    <a:pt x="9" y="2065"/>
                  </a:lnTo>
                  <a:lnTo>
                    <a:pt x="15" y="2112"/>
                  </a:lnTo>
                  <a:lnTo>
                    <a:pt x="21" y="2158"/>
                  </a:lnTo>
                  <a:lnTo>
                    <a:pt x="29" y="2204"/>
                  </a:lnTo>
                  <a:lnTo>
                    <a:pt x="37" y="2250"/>
                  </a:lnTo>
                  <a:lnTo>
                    <a:pt x="47" y="2295"/>
                  </a:lnTo>
                  <a:lnTo>
                    <a:pt x="59" y="2341"/>
                  </a:lnTo>
                  <a:lnTo>
                    <a:pt x="71" y="2385"/>
                  </a:lnTo>
                  <a:lnTo>
                    <a:pt x="85" y="2430"/>
                  </a:lnTo>
                  <a:lnTo>
                    <a:pt x="98" y="2473"/>
                  </a:lnTo>
                  <a:lnTo>
                    <a:pt x="113" y="2517"/>
                  </a:lnTo>
                  <a:lnTo>
                    <a:pt x="130" y="2559"/>
                  </a:lnTo>
                  <a:lnTo>
                    <a:pt x="147" y="2602"/>
                  </a:lnTo>
                  <a:lnTo>
                    <a:pt x="166" y="2643"/>
                  </a:lnTo>
                  <a:lnTo>
                    <a:pt x="186" y="2684"/>
                  </a:lnTo>
                  <a:lnTo>
                    <a:pt x="206" y="2725"/>
                  </a:lnTo>
                  <a:lnTo>
                    <a:pt x="227" y="2765"/>
                  </a:lnTo>
                  <a:lnTo>
                    <a:pt x="249" y="2805"/>
                  </a:lnTo>
                  <a:lnTo>
                    <a:pt x="272" y="2843"/>
                  </a:lnTo>
                  <a:lnTo>
                    <a:pt x="295" y="2882"/>
                  </a:lnTo>
                  <a:lnTo>
                    <a:pt x="320" y="2919"/>
                  </a:lnTo>
                  <a:lnTo>
                    <a:pt x="346" y="2957"/>
                  </a:lnTo>
                  <a:lnTo>
                    <a:pt x="372" y="2993"/>
                  </a:lnTo>
                  <a:lnTo>
                    <a:pt x="400" y="3029"/>
                  </a:lnTo>
                  <a:lnTo>
                    <a:pt x="428" y="3064"/>
                  </a:lnTo>
                  <a:lnTo>
                    <a:pt x="458" y="3099"/>
                  </a:lnTo>
                  <a:lnTo>
                    <a:pt x="488" y="3133"/>
                  </a:lnTo>
                  <a:lnTo>
                    <a:pt x="518" y="3165"/>
                  </a:lnTo>
                  <a:lnTo>
                    <a:pt x="549" y="3197"/>
                  </a:lnTo>
                  <a:lnTo>
                    <a:pt x="582" y="3228"/>
                  </a:lnTo>
                  <a:lnTo>
                    <a:pt x="615" y="3260"/>
                  </a:lnTo>
                  <a:lnTo>
                    <a:pt x="649" y="3290"/>
                  </a:lnTo>
                  <a:lnTo>
                    <a:pt x="683" y="3318"/>
                  </a:lnTo>
                  <a:lnTo>
                    <a:pt x="717" y="3347"/>
                  </a:lnTo>
                  <a:lnTo>
                    <a:pt x="754" y="3374"/>
                  </a:lnTo>
                  <a:lnTo>
                    <a:pt x="790" y="3400"/>
                  </a:lnTo>
                  <a:lnTo>
                    <a:pt x="827" y="3427"/>
                  </a:lnTo>
                  <a:lnTo>
                    <a:pt x="864" y="3451"/>
                  </a:lnTo>
                  <a:lnTo>
                    <a:pt x="903" y="3475"/>
                  </a:lnTo>
                  <a:lnTo>
                    <a:pt x="942" y="3499"/>
                  </a:lnTo>
                  <a:lnTo>
                    <a:pt x="981" y="3520"/>
                  </a:lnTo>
                  <a:lnTo>
                    <a:pt x="1021" y="3542"/>
                  </a:lnTo>
                  <a:lnTo>
                    <a:pt x="1062" y="3562"/>
                  </a:lnTo>
                  <a:lnTo>
                    <a:pt x="1104" y="3581"/>
                  </a:lnTo>
                  <a:lnTo>
                    <a:pt x="1146" y="3600"/>
                  </a:lnTo>
                  <a:lnTo>
                    <a:pt x="1187" y="3617"/>
                  </a:lnTo>
                  <a:lnTo>
                    <a:pt x="1231" y="3633"/>
                  </a:lnTo>
                  <a:lnTo>
                    <a:pt x="1273" y="3648"/>
                  </a:lnTo>
                  <a:lnTo>
                    <a:pt x="1318" y="3663"/>
                  </a:lnTo>
                  <a:lnTo>
                    <a:pt x="1361" y="3676"/>
                  </a:lnTo>
                  <a:lnTo>
                    <a:pt x="1406" y="3688"/>
                  </a:lnTo>
                  <a:lnTo>
                    <a:pt x="1451" y="3699"/>
                  </a:lnTo>
                  <a:lnTo>
                    <a:pt x="1496" y="3709"/>
                  </a:lnTo>
                  <a:lnTo>
                    <a:pt x="1542" y="3718"/>
                  </a:lnTo>
                  <a:lnTo>
                    <a:pt x="1588" y="3726"/>
                  </a:lnTo>
                  <a:lnTo>
                    <a:pt x="1635" y="3733"/>
                  </a:lnTo>
                  <a:lnTo>
                    <a:pt x="1681" y="3738"/>
                  </a:lnTo>
                  <a:lnTo>
                    <a:pt x="1729" y="3742"/>
                  </a:lnTo>
                  <a:lnTo>
                    <a:pt x="1776" y="3746"/>
                  </a:lnTo>
                  <a:lnTo>
                    <a:pt x="1825" y="3747"/>
                  </a:lnTo>
                  <a:lnTo>
                    <a:pt x="1872" y="3748"/>
                  </a:lnTo>
                  <a:lnTo>
                    <a:pt x="9552" y="3748"/>
                  </a:lnTo>
                  <a:lnTo>
                    <a:pt x="9552" y="0"/>
                  </a:lnTo>
                  <a:close/>
                </a:path>
              </a:pathLst>
            </a:custGeom>
            <a:solidFill>
              <a:schemeClr val="accent6">
                <a:lumMod val="75000"/>
              </a:schemeClr>
            </a:solidFill>
            <a:ln w="19050" cap="flat" cmpd="sng" algn="ctr">
              <a:solidFill>
                <a:srgbClr val="FFFFFF"/>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sz="1350">
                <a:solidFill>
                  <a:srgbClr val="FFFFFF"/>
                </a:solidFill>
                <a:latin typeface="+mn-lt"/>
                <a:cs typeface="Arial Narrow"/>
              </a:endParaRPr>
            </a:p>
          </p:txBody>
        </p:sp>
      </p:grpSp>
      <p:sp>
        <p:nvSpPr>
          <p:cNvPr id="26" name="Text Placeholder 25">
            <a:extLst>
              <a:ext uri="{FF2B5EF4-FFF2-40B4-BE49-F238E27FC236}">
                <a16:creationId xmlns:a16="http://schemas.microsoft.com/office/drawing/2014/main" id="{B5DB475C-570C-0741-AE08-FF2AC73C4D96}"/>
              </a:ext>
            </a:extLst>
          </p:cNvPr>
          <p:cNvSpPr>
            <a:spLocks noGrp="1"/>
          </p:cNvSpPr>
          <p:nvPr>
            <p:ph type="body" sz="quarter" idx="10"/>
          </p:nvPr>
        </p:nvSpPr>
        <p:spPr>
          <a:xfrm>
            <a:off x="1143000" y="3757251"/>
            <a:ext cx="1149372" cy="247222"/>
          </a:xfrm>
        </p:spPr>
        <p:txBody>
          <a:bodyPr>
            <a:noAutofit/>
          </a:bodyPr>
          <a:lstStyle>
            <a:lvl1pPr marL="0" indent="0" algn="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31" name="Text Placeholder 30">
            <a:extLst>
              <a:ext uri="{FF2B5EF4-FFF2-40B4-BE49-F238E27FC236}">
                <a16:creationId xmlns:a16="http://schemas.microsoft.com/office/drawing/2014/main" id="{A7976A92-7A4D-E44C-A0BC-00D844E5DC2D}"/>
              </a:ext>
            </a:extLst>
          </p:cNvPr>
          <p:cNvSpPr>
            <a:spLocks noGrp="1"/>
          </p:cNvSpPr>
          <p:nvPr>
            <p:ph type="body" sz="quarter" idx="11"/>
          </p:nvPr>
        </p:nvSpPr>
        <p:spPr>
          <a:xfrm>
            <a:off x="1146039" y="4064517"/>
            <a:ext cx="1146333" cy="613405"/>
          </a:xfrm>
          <a:effectLst>
            <a:outerShdw blurRad="63500" dist="38100" dir="2700000" algn="tl" rotWithShape="0">
              <a:prstClr val="black">
                <a:alpha val="50000"/>
              </a:prstClr>
            </a:outerShdw>
          </a:effectLst>
        </p:spPr>
        <p:txBody>
          <a:bodyPr>
            <a:noAutofit/>
          </a:bodyPr>
          <a:lstStyle>
            <a:lvl1pPr marL="0" indent="0" algn="r">
              <a:buNone/>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dirty="0"/>
              <a:t>Click to edit Master text styles</a:t>
            </a:r>
          </a:p>
        </p:txBody>
      </p:sp>
      <p:sp>
        <p:nvSpPr>
          <p:cNvPr id="32" name="Text Placeholder 25">
            <a:extLst>
              <a:ext uri="{FF2B5EF4-FFF2-40B4-BE49-F238E27FC236}">
                <a16:creationId xmlns:a16="http://schemas.microsoft.com/office/drawing/2014/main" id="{6A05A9C5-0E13-B84C-99F1-55C3654E2A5E}"/>
              </a:ext>
            </a:extLst>
          </p:cNvPr>
          <p:cNvSpPr>
            <a:spLocks noGrp="1"/>
          </p:cNvSpPr>
          <p:nvPr>
            <p:ph type="body" sz="quarter" idx="12"/>
          </p:nvPr>
        </p:nvSpPr>
        <p:spPr>
          <a:xfrm>
            <a:off x="2547832" y="3756926"/>
            <a:ext cx="2100125" cy="247222"/>
          </a:xfrm>
        </p:spPr>
        <p:txBody>
          <a:bodyPr>
            <a:noAutofit/>
          </a:bodyPr>
          <a:lstStyle>
            <a:lvl1pPr marL="0" indent="0" algn="ct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33" name="Text Placeholder 30">
            <a:extLst>
              <a:ext uri="{FF2B5EF4-FFF2-40B4-BE49-F238E27FC236}">
                <a16:creationId xmlns:a16="http://schemas.microsoft.com/office/drawing/2014/main" id="{1DBB0CF0-A1A4-CE4D-A441-A9BE0438D880}"/>
              </a:ext>
            </a:extLst>
          </p:cNvPr>
          <p:cNvSpPr>
            <a:spLocks noGrp="1"/>
          </p:cNvSpPr>
          <p:nvPr>
            <p:ph type="body" sz="quarter" idx="13"/>
          </p:nvPr>
        </p:nvSpPr>
        <p:spPr>
          <a:xfrm>
            <a:off x="2547832" y="4058734"/>
            <a:ext cx="2100125" cy="613405"/>
          </a:xfrm>
          <a:effectLst>
            <a:outerShdw blurRad="63500" dist="38100" dir="2700000" algn="tl" rotWithShape="0">
              <a:prstClr val="black">
                <a:alpha val="50000"/>
              </a:prstClr>
            </a:outerShdw>
          </a:effectLst>
        </p:spPr>
        <p:txBody>
          <a:bodyPr>
            <a:noAutofit/>
          </a:bodyPr>
          <a:lstStyle>
            <a:lvl1pPr marL="0" indent="0" algn="ctr">
              <a:buNone/>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dirty="0"/>
              <a:t>Click to edit Master text styles</a:t>
            </a:r>
          </a:p>
        </p:txBody>
      </p:sp>
      <p:sp>
        <p:nvSpPr>
          <p:cNvPr id="34" name="Text Placeholder 25">
            <a:extLst>
              <a:ext uri="{FF2B5EF4-FFF2-40B4-BE49-F238E27FC236}">
                <a16:creationId xmlns:a16="http://schemas.microsoft.com/office/drawing/2014/main" id="{EB140318-B0A5-5541-9A49-E4C65AD70FD9}"/>
              </a:ext>
            </a:extLst>
          </p:cNvPr>
          <p:cNvSpPr>
            <a:spLocks noGrp="1"/>
          </p:cNvSpPr>
          <p:nvPr>
            <p:ph type="body" sz="quarter" idx="14"/>
          </p:nvPr>
        </p:nvSpPr>
        <p:spPr>
          <a:xfrm>
            <a:off x="4930673" y="3751312"/>
            <a:ext cx="2100125" cy="247222"/>
          </a:xfrm>
        </p:spPr>
        <p:txBody>
          <a:bodyPr>
            <a:noAutofit/>
          </a:bodyPr>
          <a:lstStyle>
            <a:lvl1pPr marL="0" indent="0" algn="ct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35" name="Text Placeholder 30">
            <a:extLst>
              <a:ext uri="{FF2B5EF4-FFF2-40B4-BE49-F238E27FC236}">
                <a16:creationId xmlns:a16="http://schemas.microsoft.com/office/drawing/2014/main" id="{8DB73B70-08EE-414C-ADF5-DF5B276D361D}"/>
              </a:ext>
            </a:extLst>
          </p:cNvPr>
          <p:cNvSpPr>
            <a:spLocks noGrp="1"/>
          </p:cNvSpPr>
          <p:nvPr>
            <p:ph type="body" sz="quarter" idx="15"/>
          </p:nvPr>
        </p:nvSpPr>
        <p:spPr>
          <a:xfrm>
            <a:off x="4927941" y="4033374"/>
            <a:ext cx="2097086" cy="613405"/>
          </a:xfrm>
          <a:effectLst>
            <a:outerShdw blurRad="63500" dist="38100" dir="2700000" algn="tl" rotWithShape="0">
              <a:prstClr val="black">
                <a:alpha val="50000"/>
              </a:prstClr>
            </a:outerShdw>
          </a:effectLst>
        </p:spPr>
        <p:txBody>
          <a:bodyPr>
            <a:noAutofit/>
          </a:bodyPr>
          <a:lstStyle>
            <a:lvl1pPr marL="214313" indent="-214313" algn="ctr">
              <a:buFont typeface="Arial" panose="020B0604020202020204" pitchFamily="34" charset="0"/>
              <a:buChar char="•"/>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a:t>Click to edit Master text styles</a:t>
            </a:r>
          </a:p>
        </p:txBody>
      </p:sp>
      <p:sp>
        <p:nvSpPr>
          <p:cNvPr id="36" name="Text Placeholder 25">
            <a:extLst>
              <a:ext uri="{FF2B5EF4-FFF2-40B4-BE49-F238E27FC236}">
                <a16:creationId xmlns:a16="http://schemas.microsoft.com/office/drawing/2014/main" id="{BEE9AEBC-8DC2-2D48-B210-63E837706E1A}"/>
              </a:ext>
            </a:extLst>
          </p:cNvPr>
          <p:cNvSpPr>
            <a:spLocks noGrp="1"/>
          </p:cNvSpPr>
          <p:nvPr>
            <p:ph type="body" sz="quarter" idx="16"/>
          </p:nvPr>
        </p:nvSpPr>
        <p:spPr>
          <a:xfrm>
            <a:off x="7497595" y="3382138"/>
            <a:ext cx="745375" cy="247222"/>
          </a:xfrm>
        </p:spPr>
        <p:txBody>
          <a:bodyPr>
            <a:noAutofit/>
          </a:bodyPr>
          <a:lstStyle>
            <a:lvl1pPr marL="0" indent="0" algn="ct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37" name="Text Placeholder 30">
            <a:extLst>
              <a:ext uri="{FF2B5EF4-FFF2-40B4-BE49-F238E27FC236}">
                <a16:creationId xmlns:a16="http://schemas.microsoft.com/office/drawing/2014/main" id="{76410E08-BB9A-F847-909A-BCAAF79CF27F}"/>
              </a:ext>
            </a:extLst>
          </p:cNvPr>
          <p:cNvSpPr>
            <a:spLocks noGrp="1"/>
          </p:cNvSpPr>
          <p:nvPr>
            <p:ph type="body" sz="quarter" idx="17"/>
          </p:nvPr>
        </p:nvSpPr>
        <p:spPr>
          <a:xfrm>
            <a:off x="7214069" y="3782760"/>
            <a:ext cx="745375" cy="613405"/>
          </a:xfrm>
          <a:effectLst>
            <a:outerShdw blurRad="63500" dist="38100" dir="2700000" algn="tl" rotWithShape="0">
              <a:prstClr val="black">
                <a:alpha val="50000"/>
              </a:prstClr>
            </a:outerShdw>
          </a:effectLst>
        </p:spPr>
        <p:txBody>
          <a:bodyPr>
            <a:noAutofit/>
          </a:bodyPr>
          <a:lstStyle>
            <a:lvl1pPr marL="0" indent="0" algn="ctr">
              <a:buNone/>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a:t>Click to edit Master text styles</a:t>
            </a:r>
          </a:p>
        </p:txBody>
      </p:sp>
      <p:sp>
        <p:nvSpPr>
          <p:cNvPr id="39" name="Text Placeholder 25">
            <a:extLst>
              <a:ext uri="{FF2B5EF4-FFF2-40B4-BE49-F238E27FC236}">
                <a16:creationId xmlns:a16="http://schemas.microsoft.com/office/drawing/2014/main" id="{690BF716-5243-B247-A3A7-86186B18CC54}"/>
              </a:ext>
            </a:extLst>
          </p:cNvPr>
          <p:cNvSpPr>
            <a:spLocks noGrp="1"/>
          </p:cNvSpPr>
          <p:nvPr>
            <p:ph type="body" sz="quarter" idx="18"/>
          </p:nvPr>
        </p:nvSpPr>
        <p:spPr>
          <a:xfrm>
            <a:off x="7439589" y="2321664"/>
            <a:ext cx="745375" cy="247222"/>
          </a:xfrm>
        </p:spPr>
        <p:txBody>
          <a:bodyPr>
            <a:noAutofit/>
          </a:bodyPr>
          <a:lstStyle>
            <a:lvl1pPr marL="0" indent="0" algn="ct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40" name="Text Placeholder 30">
            <a:extLst>
              <a:ext uri="{FF2B5EF4-FFF2-40B4-BE49-F238E27FC236}">
                <a16:creationId xmlns:a16="http://schemas.microsoft.com/office/drawing/2014/main" id="{8C5EE851-3E5C-3F4D-9420-2ABCC1A44242}"/>
              </a:ext>
            </a:extLst>
          </p:cNvPr>
          <p:cNvSpPr>
            <a:spLocks noGrp="1"/>
          </p:cNvSpPr>
          <p:nvPr>
            <p:ph type="body" sz="quarter" idx="19"/>
          </p:nvPr>
        </p:nvSpPr>
        <p:spPr>
          <a:xfrm>
            <a:off x="7439589" y="2588276"/>
            <a:ext cx="745375" cy="613405"/>
          </a:xfrm>
          <a:effectLst>
            <a:outerShdw blurRad="63500" dist="38100" dir="2700000" algn="tl" rotWithShape="0">
              <a:prstClr val="black">
                <a:alpha val="50000"/>
              </a:prstClr>
            </a:outerShdw>
          </a:effectLst>
        </p:spPr>
        <p:txBody>
          <a:bodyPr>
            <a:noAutofit/>
          </a:bodyPr>
          <a:lstStyle>
            <a:lvl1pPr marL="0" indent="0" algn="ctr">
              <a:buNone/>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dirty="0"/>
              <a:t>Click to edit Master text styles</a:t>
            </a:r>
          </a:p>
        </p:txBody>
      </p:sp>
      <p:sp>
        <p:nvSpPr>
          <p:cNvPr id="61" name="Text Placeholder 25">
            <a:extLst>
              <a:ext uri="{FF2B5EF4-FFF2-40B4-BE49-F238E27FC236}">
                <a16:creationId xmlns:a16="http://schemas.microsoft.com/office/drawing/2014/main" id="{4E9BA4E9-F591-2544-A097-62D6A482E90A}"/>
              </a:ext>
            </a:extLst>
          </p:cNvPr>
          <p:cNvSpPr>
            <a:spLocks noGrp="1"/>
          </p:cNvSpPr>
          <p:nvPr>
            <p:ph type="body" sz="quarter" idx="40"/>
          </p:nvPr>
        </p:nvSpPr>
        <p:spPr>
          <a:xfrm>
            <a:off x="2686050" y="2055992"/>
            <a:ext cx="2100125" cy="247222"/>
          </a:xfrm>
        </p:spPr>
        <p:txBody>
          <a:bodyPr>
            <a:noAutofit/>
          </a:bodyPr>
          <a:lstStyle>
            <a:lvl1pPr marL="0" indent="0" algn="ct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62" name="Text Placeholder 30">
            <a:extLst>
              <a:ext uri="{FF2B5EF4-FFF2-40B4-BE49-F238E27FC236}">
                <a16:creationId xmlns:a16="http://schemas.microsoft.com/office/drawing/2014/main" id="{2CD3D6A6-31C4-1441-9451-8FFF3E8124A0}"/>
              </a:ext>
            </a:extLst>
          </p:cNvPr>
          <p:cNvSpPr>
            <a:spLocks noGrp="1"/>
          </p:cNvSpPr>
          <p:nvPr>
            <p:ph type="body" sz="quarter" idx="41"/>
          </p:nvPr>
        </p:nvSpPr>
        <p:spPr>
          <a:xfrm>
            <a:off x="2689089" y="2354259"/>
            <a:ext cx="2097086" cy="613405"/>
          </a:xfrm>
          <a:effectLst>
            <a:outerShdw blurRad="63500" dist="38100" dir="2700000" algn="tl" rotWithShape="0">
              <a:prstClr val="black">
                <a:alpha val="50000"/>
              </a:prstClr>
            </a:outerShdw>
          </a:effectLst>
        </p:spPr>
        <p:txBody>
          <a:bodyPr>
            <a:noAutofit/>
          </a:bodyPr>
          <a:lstStyle>
            <a:lvl1pPr marL="214313" indent="-214313" algn="ctr">
              <a:buFont typeface="Arial" panose="020B0604020202020204" pitchFamily="34" charset="0"/>
              <a:buChar char="•"/>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dirty="0"/>
              <a:t>Click to edit Master text styles</a:t>
            </a:r>
          </a:p>
        </p:txBody>
      </p:sp>
      <p:sp>
        <p:nvSpPr>
          <p:cNvPr id="63" name="Text Placeholder 25">
            <a:extLst>
              <a:ext uri="{FF2B5EF4-FFF2-40B4-BE49-F238E27FC236}">
                <a16:creationId xmlns:a16="http://schemas.microsoft.com/office/drawing/2014/main" id="{16305EA5-7C89-1745-8ABF-DC5EDA1285C9}"/>
              </a:ext>
            </a:extLst>
          </p:cNvPr>
          <p:cNvSpPr>
            <a:spLocks noGrp="1"/>
          </p:cNvSpPr>
          <p:nvPr>
            <p:ph type="body" sz="quarter" idx="42"/>
          </p:nvPr>
        </p:nvSpPr>
        <p:spPr>
          <a:xfrm>
            <a:off x="5086350" y="2090187"/>
            <a:ext cx="2100125" cy="247222"/>
          </a:xfrm>
        </p:spPr>
        <p:txBody>
          <a:bodyPr>
            <a:noAutofit/>
          </a:bodyPr>
          <a:lstStyle>
            <a:lvl1pPr marL="0" indent="0" algn="ct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64" name="Text Placeholder 30">
            <a:extLst>
              <a:ext uri="{FF2B5EF4-FFF2-40B4-BE49-F238E27FC236}">
                <a16:creationId xmlns:a16="http://schemas.microsoft.com/office/drawing/2014/main" id="{AC65B23F-D2DD-B046-B6AC-7FBDDE5AE36A}"/>
              </a:ext>
            </a:extLst>
          </p:cNvPr>
          <p:cNvSpPr>
            <a:spLocks noGrp="1"/>
          </p:cNvSpPr>
          <p:nvPr>
            <p:ph type="body" sz="quarter" idx="43"/>
          </p:nvPr>
        </p:nvSpPr>
        <p:spPr>
          <a:xfrm>
            <a:off x="5086350" y="2378278"/>
            <a:ext cx="2100125" cy="613405"/>
          </a:xfrm>
          <a:effectLst>
            <a:outerShdw blurRad="63500" dist="38100" dir="2700000" algn="tl" rotWithShape="0">
              <a:prstClr val="black">
                <a:alpha val="50000"/>
              </a:prstClr>
            </a:outerShdw>
          </a:effectLst>
        </p:spPr>
        <p:txBody>
          <a:bodyPr>
            <a:noAutofit/>
          </a:bodyPr>
          <a:lstStyle>
            <a:lvl1pPr marL="0" indent="0" algn="ctr">
              <a:buNone/>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dirty="0"/>
              <a:t>Click to edit Master text styles</a:t>
            </a:r>
          </a:p>
        </p:txBody>
      </p:sp>
      <p:sp>
        <p:nvSpPr>
          <p:cNvPr id="65" name="Text Placeholder 25">
            <a:extLst>
              <a:ext uri="{FF2B5EF4-FFF2-40B4-BE49-F238E27FC236}">
                <a16:creationId xmlns:a16="http://schemas.microsoft.com/office/drawing/2014/main" id="{6D90CB77-963D-A047-961E-E9FCFF2DC7B6}"/>
              </a:ext>
            </a:extLst>
          </p:cNvPr>
          <p:cNvSpPr>
            <a:spLocks noGrp="1"/>
          </p:cNvSpPr>
          <p:nvPr>
            <p:ph type="body" sz="quarter" idx="44"/>
          </p:nvPr>
        </p:nvSpPr>
        <p:spPr>
          <a:xfrm>
            <a:off x="1289335" y="2055992"/>
            <a:ext cx="1149372" cy="247222"/>
          </a:xfrm>
        </p:spPr>
        <p:txBody>
          <a:bodyPr>
            <a:noAutofit/>
          </a:bodyPr>
          <a:lstStyle>
            <a:lvl1pPr marL="0" indent="0" algn="r">
              <a:buNone/>
              <a:defRPr sz="1350" b="0" cap="none" spc="0">
                <a:ln w="0"/>
                <a:solidFill>
                  <a:schemeClr val="bg1"/>
                </a:solidFill>
                <a:effectLst>
                  <a:outerShdw blurRad="127000" dist="63500" dir="2700000" algn="tl" rotWithShape="0">
                    <a:prstClr val="black">
                      <a:alpha val="50000"/>
                    </a:prstClr>
                  </a:outerShdw>
                </a:effectLst>
                <a:latin typeface="+mn-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66" name="Text Placeholder 30">
            <a:extLst>
              <a:ext uri="{FF2B5EF4-FFF2-40B4-BE49-F238E27FC236}">
                <a16:creationId xmlns:a16="http://schemas.microsoft.com/office/drawing/2014/main" id="{48805874-27D7-0C47-824E-243C35891BCC}"/>
              </a:ext>
            </a:extLst>
          </p:cNvPr>
          <p:cNvSpPr>
            <a:spLocks noGrp="1"/>
          </p:cNvSpPr>
          <p:nvPr>
            <p:ph type="body" sz="quarter" idx="45"/>
          </p:nvPr>
        </p:nvSpPr>
        <p:spPr>
          <a:xfrm>
            <a:off x="1283645" y="2354259"/>
            <a:ext cx="1146333" cy="613405"/>
          </a:xfrm>
          <a:effectLst>
            <a:outerShdw blurRad="63500" dist="38100" dir="2700000" algn="tl" rotWithShape="0">
              <a:prstClr val="black">
                <a:alpha val="50000"/>
              </a:prstClr>
            </a:outerShdw>
          </a:effectLst>
        </p:spPr>
        <p:txBody>
          <a:bodyPr>
            <a:noAutofit/>
          </a:bodyPr>
          <a:lstStyle>
            <a:lvl1pPr marL="0" indent="0" algn="r">
              <a:buNone/>
              <a:defRPr sz="1050">
                <a:solidFill>
                  <a:schemeClr val="bg1"/>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en-US" dirty="0"/>
              <a:t>Click to edit Master text styles</a:t>
            </a:r>
          </a:p>
        </p:txBody>
      </p:sp>
      <p:sp>
        <p:nvSpPr>
          <p:cNvPr id="67" name="Title Placeholder 1">
            <a:extLst>
              <a:ext uri="{FF2B5EF4-FFF2-40B4-BE49-F238E27FC236}">
                <a16:creationId xmlns:a16="http://schemas.microsoft.com/office/drawing/2014/main" id="{0B1CA04A-E3DE-4D8C-B840-CC67699FFDF3}"/>
              </a:ext>
            </a:extLst>
          </p:cNvPr>
          <p:cNvSpPr>
            <a:spLocks noGrp="1"/>
          </p:cNvSpPr>
          <p:nvPr>
            <p:ph type="title" hasCustomPrompt="1"/>
          </p:nvPr>
        </p:nvSpPr>
        <p:spPr>
          <a:xfrm>
            <a:off x="628650" y="1"/>
            <a:ext cx="7886700" cy="397184"/>
          </a:xfrm>
          <a:prstGeom prst="rect">
            <a:avLst/>
          </a:prstGeom>
        </p:spPr>
        <p:txBody>
          <a:bodyPr vert="horz" lIns="91440" tIns="45720" rIns="91440" bIns="45720" rtlCol="0" anchor="ctr">
            <a:noAutofit/>
          </a:bodyPr>
          <a:lstStyle>
            <a:lvl1pPr algn="ctr">
              <a:defRPr sz="2400" b="1">
                <a:solidFill>
                  <a:schemeClr val="tx2"/>
                </a:solidFill>
              </a:defRPr>
            </a:lvl1pPr>
          </a:lstStyle>
          <a:p>
            <a:r>
              <a:rPr lang="en-US" dirty="0"/>
              <a:t>CONTRACT PROCESS WORKFLOW</a:t>
            </a:r>
          </a:p>
        </p:txBody>
      </p:sp>
    </p:spTree>
    <p:extLst>
      <p:ext uri="{BB962C8B-B14F-4D97-AF65-F5344CB8AC3E}">
        <p14:creationId xmlns:p14="http://schemas.microsoft.com/office/powerpoint/2010/main" val="291996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DBD5F-C6EC-485E-8ECE-A5152736C43A}"/>
              </a:ext>
            </a:extLst>
          </p:cNvPr>
          <p:cNvSpPr>
            <a:spLocks noGrp="1"/>
          </p:cNvSpPr>
          <p:nvPr>
            <p:ph type="dt" sz="half" idx="10"/>
          </p:nvPr>
        </p:nvSpPr>
        <p:spPr/>
        <p:txBody>
          <a:bodyPr/>
          <a:lstStyle/>
          <a:p>
            <a:fld id="{6EBB0E32-0304-4451-ADB8-C044457D5B85}" type="datetimeFigureOut">
              <a:rPr lang="en-US" smtClean="0"/>
              <a:t>2/5/2024</a:t>
            </a:fld>
            <a:endParaRPr lang="en-US"/>
          </a:p>
        </p:txBody>
      </p:sp>
      <p:sp>
        <p:nvSpPr>
          <p:cNvPr id="3" name="Footer Placeholder 2">
            <a:extLst>
              <a:ext uri="{FF2B5EF4-FFF2-40B4-BE49-F238E27FC236}">
                <a16:creationId xmlns:a16="http://schemas.microsoft.com/office/drawing/2014/main" id="{FB6C0BE6-E24A-4679-B786-AAB41ADCC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FB9417-93D4-4C41-8E0E-1553E0B5D0CE}"/>
              </a:ext>
            </a:extLst>
          </p:cNvPr>
          <p:cNvSpPr>
            <a:spLocks noGrp="1"/>
          </p:cNvSpPr>
          <p:nvPr>
            <p:ph type="sldNum" sz="quarter" idx="12"/>
          </p:nvPr>
        </p:nvSpPr>
        <p:spPr/>
        <p:txBody>
          <a:bodyPr/>
          <a:lstStyle/>
          <a:p>
            <a:fld id="{DA64F31B-23FA-4075-AF7D-6228CFD12F03}" type="slidenum">
              <a:rPr lang="en-US" smtClean="0"/>
              <a:t>‹#›</a:t>
            </a:fld>
            <a:endParaRPr lang="en-US"/>
          </a:p>
        </p:txBody>
      </p:sp>
      <p:sp>
        <p:nvSpPr>
          <p:cNvPr id="5" name="Title Placeholder 1">
            <a:extLst>
              <a:ext uri="{FF2B5EF4-FFF2-40B4-BE49-F238E27FC236}">
                <a16:creationId xmlns:a16="http://schemas.microsoft.com/office/drawing/2014/main" id="{0D371EF8-9F5A-4DAB-B41B-5C4E1E47E332}"/>
              </a:ext>
            </a:extLst>
          </p:cNvPr>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lvl1pPr algn="ctr">
              <a:defRPr>
                <a:solidFill>
                  <a:schemeClr val="tx2"/>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7EF4B8AD-1E3F-41A0-B9E7-981626D8B348}"/>
              </a:ext>
            </a:extLst>
          </p:cNvPr>
          <p:cNvSpPr>
            <a:spLocks noGrp="1"/>
          </p:cNvSpPr>
          <p:nvPr>
            <p:ph type="body" sz="quarter" idx="13"/>
          </p:nvPr>
        </p:nvSpPr>
        <p:spPr>
          <a:xfrm>
            <a:off x="1085850" y="2438400"/>
            <a:ext cx="6972300" cy="2286000"/>
          </a:xfrm>
        </p:spPr>
        <p:txBody>
          <a:bodyPr anchor="ctr">
            <a:normAutofit/>
          </a:bodyPr>
          <a:lstStyle>
            <a:lvl1pPr marL="0" indent="0" algn="ctr">
              <a:buNone/>
              <a:defRPr sz="270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1627011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593241-6B2C-413E-AB0F-2EF989D01DB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03E543-5EC2-44ED-8994-0F6136426D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F2D13-B89E-440E-B2A2-65809F9476B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8767669A-81AB-4567-AC0E-8A4D53B6396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DBF2DD-1ECF-49C1-A4DF-FBE7D8DA817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C81368-A1D1-4130-A7AA-C81582F3A5F2}" type="slidenum">
              <a:rPr lang="en-US" smtClean="0"/>
              <a:pPr/>
              <a:t>‹#›</a:t>
            </a:fld>
            <a:endParaRPr lang="en-US"/>
          </a:p>
        </p:txBody>
      </p:sp>
    </p:spTree>
    <p:extLst>
      <p:ext uri="{BB962C8B-B14F-4D97-AF65-F5344CB8AC3E}">
        <p14:creationId xmlns:p14="http://schemas.microsoft.com/office/powerpoint/2010/main" val="2869808436"/>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rocurement.fsu.edu/contracts/contract-administration/train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olicies.vpfa.fsu.edu/policies-and-procedures/financial/contract-administration-and-manage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ontracts@fsu.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rgbClr val="862633"/>
                </a:solidFill>
              </a:rPr>
              <a:t>CONTRACT ADMINISTRATION TRAINING</a:t>
            </a:r>
          </a:p>
        </p:txBody>
      </p:sp>
      <p:sp>
        <p:nvSpPr>
          <p:cNvPr id="3" name="Subtitle 2">
            <a:extLst>
              <a:ext uri="{FF2B5EF4-FFF2-40B4-BE49-F238E27FC236}">
                <a16:creationId xmlns:a16="http://schemas.microsoft.com/office/drawing/2014/main" id="{DD44A9EA-4171-4FB2-BAAF-151816CA1E8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0153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5977-1087-7184-6FCC-6D192C39EBEA}"/>
              </a:ext>
            </a:extLst>
          </p:cNvPr>
          <p:cNvSpPr>
            <a:spLocks noGrp="1"/>
          </p:cNvSpPr>
          <p:nvPr>
            <p:ph type="title"/>
          </p:nvPr>
        </p:nvSpPr>
        <p:spPr/>
        <p:txBody>
          <a:bodyPr>
            <a:normAutofit/>
          </a:bodyPr>
          <a:lstStyle/>
          <a:p>
            <a:r>
              <a:rPr lang="en-US" sz="2400" b="1" dirty="0"/>
              <a:t>SpearMart Contract Module Job Aid</a:t>
            </a:r>
          </a:p>
        </p:txBody>
      </p:sp>
      <p:sp>
        <p:nvSpPr>
          <p:cNvPr id="3" name="Content Placeholder 2">
            <a:extLst>
              <a:ext uri="{FF2B5EF4-FFF2-40B4-BE49-F238E27FC236}">
                <a16:creationId xmlns:a16="http://schemas.microsoft.com/office/drawing/2014/main" id="{873B0D56-25B8-125E-6169-A7A6702FD0AA}"/>
              </a:ext>
            </a:extLst>
          </p:cNvPr>
          <p:cNvSpPr>
            <a:spLocks noGrp="1"/>
          </p:cNvSpPr>
          <p:nvPr>
            <p:ph idx="1"/>
          </p:nvPr>
        </p:nvSpPr>
        <p:spPr>
          <a:xfrm>
            <a:off x="457200" y="2895601"/>
            <a:ext cx="8229600" cy="2285999"/>
          </a:xfrm>
        </p:spPr>
        <p:txBody>
          <a:bodyPr/>
          <a:lstStyle/>
          <a:p>
            <a:r>
              <a:rPr lang="en-US" sz="2000" dirty="0"/>
              <a:t>The job aid gives step by step process on how to create/enter a contract into SpearMart.</a:t>
            </a:r>
          </a:p>
          <a:p>
            <a:pPr marL="0" indent="0" algn="ctr">
              <a:buNone/>
            </a:pPr>
            <a:endParaRPr lang="en-US" sz="1800" dirty="0"/>
          </a:p>
          <a:p>
            <a:pPr marL="0" indent="0" algn="ctr">
              <a:buNone/>
            </a:pPr>
            <a:r>
              <a:rPr lang="en-US" sz="1800" dirty="0">
                <a:hlinkClick r:id="rId2"/>
              </a:rPr>
              <a:t>https://procurement.fsu.edu/contracts/contract-administration/training</a:t>
            </a:r>
            <a:r>
              <a:rPr lang="en-US" sz="1800" dirty="0"/>
              <a:t> </a:t>
            </a:r>
          </a:p>
          <a:p>
            <a:pPr marL="0" indent="0">
              <a:buNone/>
            </a:pPr>
            <a:endParaRPr lang="en-US" dirty="0"/>
          </a:p>
        </p:txBody>
      </p:sp>
    </p:spTree>
    <p:extLst>
      <p:ext uri="{BB962C8B-B14F-4D97-AF65-F5344CB8AC3E}">
        <p14:creationId xmlns:p14="http://schemas.microsoft.com/office/powerpoint/2010/main" val="212641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07E0B-2AD4-D93C-FB28-DB2320FCD8CE}"/>
              </a:ext>
            </a:extLst>
          </p:cNvPr>
          <p:cNvSpPr>
            <a:spLocks noGrp="1"/>
          </p:cNvSpPr>
          <p:nvPr>
            <p:ph type="title"/>
          </p:nvPr>
        </p:nvSpPr>
        <p:spPr/>
        <p:txBody>
          <a:bodyPr>
            <a:normAutofit/>
          </a:bodyPr>
          <a:lstStyle/>
          <a:p>
            <a:r>
              <a:rPr lang="en-US" sz="2400" b="1" dirty="0"/>
              <a:t>SpearMart Contract Module Approvals</a:t>
            </a:r>
          </a:p>
        </p:txBody>
      </p:sp>
      <p:sp>
        <p:nvSpPr>
          <p:cNvPr id="3" name="Content Placeholder 2">
            <a:extLst>
              <a:ext uri="{FF2B5EF4-FFF2-40B4-BE49-F238E27FC236}">
                <a16:creationId xmlns:a16="http://schemas.microsoft.com/office/drawing/2014/main" id="{BFA3B2A2-5D37-1074-C86C-0A4D6D1C0E0E}"/>
              </a:ext>
            </a:extLst>
          </p:cNvPr>
          <p:cNvSpPr>
            <a:spLocks noGrp="1"/>
          </p:cNvSpPr>
          <p:nvPr>
            <p:ph idx="1"/>
          </p:nvPr>
        </p:nvSpPr>
        <p:spPr/>
        <p:txBody>
          <a:bodyPr>
            <a:normAutofit fontScale="85000" lnSpcReduction="10000"/>
          </a:bodyPr>
          <a:lstStyle/>
          <a:p>
            <a:pPr marL="0" indent="0">
              <a:buNone/>
            </a:pPr>
            <a:r>
              <a:rPr lang="en-US" sz="2000" dirty="0"/>
              <a:t>Contract approvers are dependent on what type of contract, amount and/or obligations.  This is a list of possible approvers:</a:t>
            </a:r>
          </a:p>
          <a:p>
            <a:pPr marL="0" indent="0">
              <a:buNone/>
            </a:pPr>
            <a:endParaRPr lang="en-US" sz="2000" dirty="0"/>
          </a:p>
          <a:p>
            <a:r>
              <a:rPr lang="en-US" sz="2000" dirty="0"/>
              <a:t>Department;</a:t>
            </a:r>
          </a:p>
          <a:p>
            <a:r>
              <a:rPr lang="en-US" sz="2000" dirty="0"/>
              <a:t>Contract Administration;</a:t>
            </a:r>
          </a:p>
          <a:p>
            <a:r>
              <a:rPr lang="en-US" sz="2000" dirty="0"/>
              <a:t>I.T./I.S.P.O;</a:t>
            </a:r>
          </a:p>
          <a:p>
            <a:r>
              <a:rPr lang="en-US" sz="2000" dirty="0"/>
              <a:t>Sponsored Research;</a:t>
            </a:r>
          </a:p>
          <a:p>
            <a:r>
              <a:rPr lang="en-US" sz="2000" dirty="0"/>
              <a:t>Office of Business Services;</a:t>
            </a:r>
          </a:p>
          <a:p>
            <a:r>
              <a:rPr lang="en-US" sz="2000" dirty="0"/>
              <a:t>Controller’s Office;</a:t>
            </a:r>
          </a:p>
          <a:p>
            <a:r>
              <a:rPr lang="en-US" sz="2000" dirty="0"/>
              <a:t>Procurement Services; and </a:t>
            </a:r>
          </a:p>
          <a:p>
            <a:r>
              <a:rPr lang="en-US" sz="2000" dirty="0"/>
              <a:t>Office of General Counsel (Legal).</a:t>
            </a:r>
          </a:p>
        </p:txBody>
      </p:sp>
    </p:spTree>
    <p:extLst>
      <p:ext uri="{BB962C8B-B14F-4D97-AF65-F5344CB8AC3E}">
        <p14:creationId xmlns:p14="http://schemas.microsoft.com/office/powerpoint/2010/main" val="3286980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4AAFB-4A4C-457C-A96A-7E4175E063ED}"/>
              </a:ext>
            </a:extLst>
          </p:cNvPr>
          <p:cNvSpPr>
            <a:spLocks noGrp="1"/>
          </p:cNvSpPr>
          <p:nvPr>
            <p:ph type="title"/>
          </p:nvPr>
        </p:nvSpPr>
        <p:spPr>
          <a:xfrm>
            <a:off x="533400" y="990600"/>
            <a:ext cx="8229600" cy="1143000"/>
          </a:xfrm>
        </p:spPr>
        <p:txBody>
          <a:bodyPr>
            <a:normAutofit/>
          </a:bodyPr>
          <a:lstStyle/>
          <a:p>
            <a:r>
              <a:rPr lang="en-US" sz="2400" b="1" dirty="0"/>
              <a:t>2-7 Signature Authority Policy</a:t>
            </a:r>
          </a:p>
        </p:txBody>
      </p:sp>
      <p:sp>
        <p:nvSpPr>
          <p:cNvPr id="3" name="Content Placeholder 2">
            <a:extLst>
              <a:ext uri="{FF2B5EF4-FFF2-40B4-BE49-F238E27FC236}">
                <a16:creationId xmlns:a16="http://schemas.microsoft.com/office/drawing/2014/main" id="{A6184D40-5A3D-49A6-9DB4-18374D4CFD92}"/>
              </a:ext>
            </a:extLst>
          </p:cNvPr>
          <p:cNvSpPr>
            <a:spLocks noGrp="1"/>
          </p:cNvSpPr>
          <p:nvPr>
            <p:ph idx="1"/>
          </p:nvPr>
        </p:nvSpPr>
        <p:spPr>
          <a:xfrm>
            <a:off x="457200" y="2567127"/>
            <a:ext cx="8229600" cy="2133600"/>
          </a:xfrm>
        </p:spPr>
        <p:txBody>
          <a:bodyPr>
            <a:normAutofit/>
          </a:bodyPr>
          <a:lstStyle/>
          <a:p>
            <a:r>
              <a:rPr lang="en-US" sz="2000" dirty="0"/>
              <a:t>Clarifies who has authority to sign contracts;</a:t>
            </a:r>
          </a:p>
          <a:p>
            <a:pPr marL="0" indent="0">
              <a:buNone/>
            </a:pPr>
            <a:endParaRPr lang="en-US" sz="2000" dirty="0"/>
          </a:p>
          <a:p>
            <a:r>
              <a:rPr lang="en-US" sz="2000" dirty="0"/>
              <a:t>Provides guidance on delegation of authority; and</a:t>
            </a:r>
          </a:p>
          <a:p>
            <a:pPr marL="0" indent="0">
              <a:buNone/>
            </a:pPr>
            <a:endParaRPr lang="en-US" sz="2000" dirty="0"/>
          </a:p>
          <a:p>
            <a:r>
              <a:rPr lang="en-US" sz="2000" dirty="0"/>
              <a:t>Applies to all written contracts.</a:t>
            </a:r>
          </a:p>
        </p:txBody>
      </p:sp>
    </p:spTree>
    <p:extLst>
      <p:ext uri="{BB962C8B-B14F-4D97-AF65-F5344CB8AC3E}">
        <p14:creationId xmlns:p14="http://schemas.microsoft.com/office/powerpoint/2010/main" val="86288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E8D5-6B88-4CAB-BBC4-95EEA0906565}"/>
              </a:ext>
            </a:extLst>
          </p:cNvPr>
          <p:cNvSpPr>
            <a:spLocks noGrp="1"/>
          </p:cNvSpPr>
          <p:nvPr>
            <p:ph type="title"/>
          </p:nvPr>
        </p:nvSpPr>
        <p:spPr>
          <a:xfrm>
            <a:off x="504118" y="838200"/>
            <a:ext cx="8229600" cy="1143000"/>
          </a:xfrm>
        </p:spPr>
        <p:txBody>
          <a:bodyPr>
            <a:normAutofit/>
          </a:bodyPr>
          <a:lstStyle/>
          <a:p>
            <a:r>
              <a:rPr lang="en-US" sz="2400" b="1" dirty="0"/>
              <a:t>2-7 Signature Authority Table</a:t>
            </a:r>
          </a:p>
        </p:txBody>
      </p:sp>
      <p:pic>
        <p:nvPicPr>
          <p:cNvPr id="5" name="Content Placeholder 4">
            <a:extLst>
              <a:ext uri="{FF2B5EF4-FFF2-40B4-BE49-F238E27FC236}">
                <a16:creationId xmlns:a16="http://schemas.microsoft.com/office/drawing/2014/main" id="{895BA655-9410-403E-81E5-387A89B54F16}"/>
              </a:ext>
            </a:extLst>
          </p:cNvPr>
          <p:cNvPicPr>
            <a:picLocks noGrp="1" noChangeAspect="1"/>
          </p:cNvPicPr>
          <p:nvPr>
            <p:ph idx="1"/>
          </p:nvPr>
        </p:nvPicPr>
        <p:blipFill rotWithShape="1">
          <a:blip r:embed="rId2"/>
          <a:srcRect l="23933" t="29268" r="22561" b="34146"/>
          <a:stretch/>
        </p:blipFill>
        <p:spPr>
          <a:xfrm>
            <a:off x="213360" y="1969213"/>
            <a:ext cx="8717280" cy="3352800"/>
          </a:xfrm>
        </p:spPr>
      </p:pic>
    </p:spTree>
    <p:extLst>
      <p:ext uri="{BB962C8B-B14F-4D97-AF65-F5344CB8AC3E}">
        <p14:creationId xmlns:p14="http://schemas.microsoft.com/office/powerpoint/2010/main" val="3283181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09A20-55DC-6DB2-AC22-16553B5BDE07}"/>
              </a:ext>
            </a:extLst>
          </p:cNvPr>
          <p:cNvSpPr>
            <a:spLocks noGrp="1"/>
          </p:cNvSpPr>
          <p:nvPr>
            <p:ph type="title"/>
          </p:nvPr>
        </p:nvSpPr>
        <p:spPr/>
        <p:txBody>
          <a:bodyPr>
            <a:normAutofit/>
          </a:bodyPr>
          <a:lstStyle/>
          <a:p>
            <a:r>
              <a:rPr lang="en-US" sz="2400" b="1" dirty="0"/>
              <a:t>Contract Manager Monitoring</a:t>
            </a:r>
          </a:p>
        </p:txBody>
      </p:sp>
      <p:sp>
        <p:nvSpPr>
          <p:cNvPr id="3" name="Content Placeholder 2">
            <a:extLst>
              <a:ext uri="{FF2B5EF4-FFF2-40B4-BE49-F238E27FC236}">
                <a16:creationId xmlns:a16="http://schemas.microsoft.com/office/drawing/2014/main" id="{1EECAA65-4459-5214-330F-A4B4CE4B13ED}"/>
              </a:ext>
            </a:extLst>
          </p:cNvPr>
          <p:cNvSpPr>
            <a:spLocks noGrp="1"/>
          </p:cNvSpPr>
          <p:nvPr>
            <p:ph idx="1"/>
          </p:nvPr>
        </p:nvSpPr>
        <p:spPr>
          <a:xfrm>
            <a:off x="457200" y="2705101"/>
            <a:ext cx="8229600" cy="1866899"/>
          </a:xfrm>
        </p:spPr>
        <p:txBody>
          <a:bodyPr/>
          <a:lstStyle/>
          <a:p>
            <a:pPr marL="0" indent="0">
              <a:buNone/>
            </a:pPr>
            <a:r>
              <a:rPr lang="en-US" sz="2000" dirty="0"/>
              <a:t>Purpose:</a:t>
            </a:r>
          </a:p>
          <a:p>
            <a:r>
              <a:rPr lang="en-US" sz="2000" dirty="0"/>
              <a:t>Monitoring the performance of a contractor or supplier to ensure that they are performing in accordance with the contract and to be aware of and address any developing issues.</a:t>
            </a:r>
          </a:p>
          <a:p>
            <a:endParaRPr lang="en-US" dirty="0"/>
          </a:p>
        </p:txBody>
      </p:sp>
    </p:spTree>
    <p:extLst>
      <p:ext uri="{BB962C8B-B14F-4D97-AF65-F5344CB8AC3E}">
        <p14:creationId xmlns:p14="http://schemas.microsoft.com/office/powerpoint/2010/main" val="1138006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BA90-F4BC-D765-F142-DD5963F86B7E}"/>
              </a:ext>
            </a:extLst>
          </p:cNvPr>
          <p:cNvSpPr>
            <a:spLocks noGrp="1"/>
          </p:cNvSpPr>
          <p:nvPr>
            <p:ph type="title"/>
          </p:nvPr>
        </p:nvSpPr>
        <p:spPr/>
        <p:txBody>
          <a:bodyPr>
            <a:normAutofit/>
          </a:bodyPr>
          <a:lstStyle/>
          <a:p>
            <a:r>
              <a:rPr lang="en-US" sz="2400" b="1" dirty="0"/>
              <a:t>Contract Manager Monitoring Focal Points</a:t>
            </a:r>
          </a:p>
        </p:txBody>
      </p:sp>
      <p:sp>
        <p:nvSpPr>
          <p:cNvPr id="3" name="Content Placeholder 2">
            <a:extLst>
              <a:ext uri="{FF2B5EF4-FFF2-40B4-BE49-F238E27FC236}">
                <a16:creationId xmlns:a16="http://schemas.microsoft.com/office/drawing/2014/main" id="{A927682C-B710-2BED-585D-54ACB1CEFC83}"/>
              </a:ext>
            </a:extLst>
          </p:cNvPr>
          <p:cNvSpPr>
            <a:spLocks noGrp="1"/>
          </p:cNvSpPr>
          <p:nvPr>
            <p:ph idx="1"/>
          </p:nvPr>
        </p:nvSpPr>
        <p:spPr>
          <a:xfrm>
            <a:off x="457200" y="2705101"/>
            <a:ext cx="8229600" cy="3124200"/>
          </a:xfrm>
        </p:spPr>
        <p:txBody>
          <a:bodyPr>
            <a:normAutofit/>
          </a:bodyPr>
          <a:lstStyle/>
          <a:p>
            <a:r>
              <a:rPr lang="en-US" sz="2000" dirty="0"/>
              <a:t>Knowledge of contract’s requirement, deliverables and payments by reading the contract carefully and that all “blanks” are filled;</a:t>
            </a:r>
          </a:p>
          <a:p>
            <a:pPr marL="0" indent="0">
              <a:buNone/>
            </a:pPr>
            <a:endParaRPr lang="en-US" sz="2000" dirty="0"/>
          </a:p>
          <a:p>
            <a:r>
              <a:rPr lang="en-US" sz="2000" dirty="0"/>
              <a:t>Memorialize and process Amendments, Change Order or Addendums; and</a:t>
            </a:r>
          </a:p>
          <a:p>
            <a:pPr marL="0" indent="0">
              <a:buNone/>
            </a:pPr>
            <a:endParaRPr lang="en-US" sz="2000" dirty="0"/>
          </a:p>
          <a:p>
            <a:r>
              <a:rPr lang="en-US" sz="2000" dirty="0"/>
              <a:t>Resolve contractual issues by identifying them, documents issues in conjunction with contract, communicates issues with contractor and if necessary, proceeds with terminating contract.</a:t>
            </a:r>
          </a:p>
          <a:p>
            <a:endParaRPr lang="en-US" sz="2400" dirty="0"/>
          </a:p>
          <a:p>
            <a:endParaRPr lang="en-US" dirty="0"/>
          </a:p>
        </p:txBody>
      </p:sp>
    </p:spTree>
    <p:extLst>
      <p:ext uri="{BB962C8B-B14F-4D97-AF65-F5344CB8AC3E}">
        <p14:creationId xmlns:p14="http://schemas.microsoft.com/office/powerpoint/2010/main" val="564450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A7370-30EE-D73E-009C-4C67D83B588D}"/>
              </a:ext>
            </a:extLst>
          </p:cNvPr>
          <p:cNvSpPr>
            <a:spLocks noGrp="1"/>
          </p:cNvSpPr>
          <p:nvPr>
            <p:ph type="title"/>
          </p:nvPr>
        </p:nvSpPr>
        <p:spPr/>
        <p:txBody>
          <a:bodyPr>
            <a:normAutofit/>
          </a:bodyPr>
          <a:lstStyle/>
          <a:p>
            <a:r>
              <a:rPr lang="en-US" sz="2400" b="1" dirty="0"/>
              <a:t>Addendum vs. Amendment</a:t>
            </a:r>
          </a:p>
        </p:txBody>
      </p:sp>
      <p:sp>
        <p:nvSpPr>
          <p:cNvPr id="3" name="Content Placeholder 2">
            <a:extLst>
              <a:ext uri="{FF2B5EF4-FFF2-40B4-BE49-F238E27FC236}">
                <a16:creationId xmlns:a16="http://schemas.microsoft.com/office/drawing/2014/main" id="{27FBF836-16D1-CD36-97E7-33D9D6CA9E57}"/>
              </a:ext>
            </a:extLst>
          </p:cNvPr>
          <p:cNvSpPr>
            <a:spLocks noGrp="1"/>
          </p:cNvSpPr>
          <p:nvPr>
            <p:ph idx="1"/>
          </p:nvPr>
        </p:nvSpPr>
        <p:spPr>
          <a:xfrm>
            <a:off x="457200" y="2743200"/>
            <a:ext cx="8229600" cy="2285999"/>
          </a:xfrm>
        </p:spPr>
        <p:txBody>
          <a:bodyPr>
            <a:normAutofit/>
          </a:bodyPr>
          <a:lstStyle/>
          <a:p>
            <a:endParaRPr lang="en-US" sz="2000" dirty="0"/>
          </a:p>
          <a:p>
            <a:endParaRPr lang="en-US" sz="2000" dirty="0"/>
          </a:p>
          <a:p>
            <a:r>
              <a:rPr lang="en-US" sz="2000" dirty="0"/>
              <a:t>Addendum is an addition or revision to an unsigned contract; and </a:t>
            </a:r>
          </a:p>
          <a:p>
            <a:endParaRPr lang="en-US" sz="2000" dirty="0"/>
          </a:p>
          <a:p>
            <a:r>
              <a:rPr lang="en-US" sz="2000" dirty="0"/>
              <a:t>Amendment are revisions to a current or already signed contract.</a:t>
            </a:r>
          </a:p>
        </p:txBody>
      </p:sp>
    </p:spTree>
    <p:extLst>
      <p:ext uri="{BB962C8B-B14F-4D97-AF65-F5344CB8AC3E}">
        <p14:creationId xmlns:p14="http://schemas.microsoft.com/office/powerpoint/2010/main" val="2701496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172F-3EF3-549F-8A46-7C1084CA6E96}"/>
              </a:ext>
            </a:extLst>
          </p:cNvPr>
          <p:cNvSpPr>
            <a:spLocks noGrp="1"/>
          </p:cNvSpPr>
          <p:nvPr>
            <p:ph type="title"/>
          </p:nvPr>
        </p:nvSpPr>
        <p:spPr/>
        <p:txBody>
          <a:bodyPr>
            <a:normAutofit/>
          </a:bodyPr>
          <a:lstStyle/>
          <a:p>
            <a:r>
              <a:rPr lang="en-US" sz="2400" b="1" dirty="0"/>
              <a:t>New Contract vs. Renewal</a:t>
            </a:r>
          </a:p>
        </p:txBody>
      </p:sp>
      <p:sp>
        <p:nvSpPr>
          <p:cNvPr id="3" name="Content Placeholder 2">
            <a:extLst>
              <a:ext uri="{FF2B5EF4-FFF2-40B4-BE49-F238E27FC236}">
                <a16:creationId xmlns:a16="http://schemas.microsoft.com/office/drawing/2014/main" id="{EA2428EB-57E5-1D85-95D0-B3416E275A7E}"/>
              </a:ext>
            </a:extLst>
          </p:cNvPr>
          <p:cNvSpPr>
            <a:spLocks noGrp="1"/>
          </p:cNvSpPr>
          <p:nvPr>
            <p:ph idx="1"/>
          </p:nvPr>
        </p:nvSpPr>
        <p:spPr>
          <a:xfrm>
            <a:off x="457200" y="2604856"/>
            <a:ext cx="8229600" cy="3124200"/>
          </a:xfrm>
        </p:spPr>
        <p:txBody>
          <a:bodyPr>
            <a:normAutofit/>
          </a:bodyPr>
          <a:lstStyle/>
          <a:p>
            <a:endParaRPr lang="en-US" sz="2000" dirty="0"/>
          </a:p>
          <a:p>
            <a:endParaRPr lang="en-US" sz="2000" dirty="0"/>
          </a:p>
          <a:p>
            <a:r>
              <a:rPr lang="en-US" sz="2000" dirty="0"/>
              <a:t>New contract is first time purchases and/or not contemplated in the original contract; and</a:t>
            </a:r>
          </a:p>
          <a:p>
            <a:endParaRPr lang="en-US" sz="2000" dirty="0"/>
          </a:p>
          <a:p>
            <a:r>
              <a:rPr lang="en-US" sz="2000" dirty="0"/>
              <a:t>Renewal is provided in the original contract for another purchase of the same goods and/or services.</a:t>
            </a:r>
          </a:p>
        </p:txBody>
      </p:sp>
    </p:spTree>
    <p:extLst>
      <p:ext uri="{BB962C8B-B14F-4D97-AF65-F5344CB8AC3E}">
        <p14:creationId xmlns:p14="http://schemas.microsoft.com/office/powerpoint/2010/main" val="18457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1F55B4-71B6-4AA5-B3D4-DB12639BAE9F}"/>
              </a:ext>
            </a:extLst>
          </p:cNvPr>
          <p:cNvSpPr>
            <a:spLocks noGrp="1"/>
          </p:cNvSpPr>
          <p:nvPr>
            <p:ph type="title"/>
          </p:nvPr>
        </p:nvSpPr>
        <p:spPr>
          <a:xfrm>
            <a:off x="457200" y="1447800"/>
            <a:ext cx="8229600" cy="3429000"/>
          </a:xfrm>
        </p:spPr>
        <p:txBody>
          <a:bodyPr>
            <a:normAutofit/>
          </a:bodyPr>
          <a:lstStyle/>
          <a:p>
            <a:r>
              <a:rPr lang="en-US" sz="5400" b="1" dirty="0"/>
              <a:t>Q&amp;A</a:t>
            </a:r>
          </a:p>
        </p:txBody>
      </p:sp>
    </p:spTree>
    <p:extLst>
      <p:ext uri="{BB962C8B-B14F-4D97-AF65-F5344CB8AC3E}">
        <p14:creationId xmlns:p14="http://schemas.microsoft.com/office/powerpoint/2010/main" val="190483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336C0-91B2-4917-A66A-DAF1B03F744F}"/>
              </a:ext>
            </a:extLst>
          </p:cNvPr>
          <p:cNvSpPr>
            <a:spLocks noGrp="1"/>
          </p:cNvSpPr>
          <p:nvPr>
            <p:ph type="title"/>
          </p:nvPr>
        </p:nvSpPr>
        <p:spPr>
          <a:xfrm>
            <a:off x="457200" y="914400"/>
            <a:ext cx="8229600" cy="1143000"/>
          </a:xfrm>
        </p:spPr>
        <p:txBody>
          <a:bodyPr>
            <a:normAutofit/>
          </a:bodyPr>
          <a:lstStyle/>
          <a:p>
            <a:r>
              <a:rPr lang="en-US" sz="2400" b="1" dirty="0"/>
              <a:t>4-OP-D-4 </a:t>
            </a:r>
            <a:br>
              <a:rPr lang="en-US" sz="2400" b="1" dirty="0"/>
            </a:br>
            <a:r>
              <a:rPr lang="en-US" sz="2400" b="1" dirty="0"/>
              <a:t>Contract Administration &amp; Management Policy</a:t>
            </a:r>
          </a:p>
        </p:txBody>
      </p:sp>
      <p:sp>
        <p:nvSpPr>
          <p:cNvPr id="4" name="Content Placeholder 3">
            <a:extLst>
              <a:ext uri="{FF2B5EF4-FFF2-40B4-BE49-F238E27FC236}">
                <a16:creationId xmlns:a16="http://schemas.microsoft.com/office/drawing/2014/main" id="{D43621FC-271D-4C74-A64D-9C29E8C3E8AF}"/>
              </a:ext>
            </a:extLst>
          </p:cNvPr>
          <p:cNvSpPr>
            <a:spLocks noGrp="1"/>
          </p:cNvSpPr>
          <p:nvPr>
            <p:ph idx="1"/>
          </p:nvPr>
        </p:nvSpPr>
        <p:spPr>
          <a:xfrm>
            <a:off x="457200" y="2438400"/>
            <a:ext cx="8229600" cy="3124200"/>
          </a:xfrm>
        </p:spPr>
        <p:txBody>
          <a:bodyPr>
            <a:noAutofit/>
          </a:bodyPr>
          <a:lstStyle/>
          <a:p>
            <a:pPr algn="l"/>
            <a:r>
              <a:rPr lang="en-US" sz="2000" dirty="0"/>
              <a:t>Defines what is a contract;</a:t>
            </a:r>
          </a:p>
          <a:p>
            <a:pPr marL="0" indent="0" algn="l">
              <a:buNone/>
            </a:pPr>
            <a:endParaRPr lang="en-US" sz="2000" dirty="0"/>
          </a:p>
          <a:p>
            <a:pPr algn="l"/>
            <a:r>
              <a:rPr lang="en-US" sz="2000" dirty="0"/>
              <a:t>Establishes what contracts are exempt;</a:t>
            </a:r>
          </a:p>
          <a:p>
            <a:pPr marL="0" indent="0" algn="l">
              <a:buNone/>
            </a:pPr>
            <a:endParaRPr lang="en-US" sz="2000" dirty="0"/>
          </a:p>
          <a:p>
            <a:pPr algn="l"/>
            <a:r>
              <a:rPr lang="en-US" sz="2000" dirty="0"/>
              <a:t>E</a:t>
            </a:r>
            <a:r>
              <a:rPr lang="en-US" sz="2000" b="0" i="0" dirty="0">
                <a:solidFill>
                  <a:srgbClr val="2C2A29"/>
                </a:solidFill>
                <a:effectLst/>
              </a:rPr>
              <a:t>stablishes and defines Roles and Responsibilities; and</a:t>
            </a:r>
          </a:p>
          <a:p>
            <a:pPr marL="0" indent="0" algn="l">
              <a:buNone/>
            </a:pPr>
            <a:endParaRPr lang="en-US" sz="2000" b="0" i="0" dirty="0">
              <a:solidFill>
                <a:srgbClr val="2C2A29"/>
              </a:solidFill>
              <a:effectLst/>
            </a:endParaRPr>
          </a:p>
          <a:p>
            <a:r>
              <a:rPr lang="en-US" sz="2000" dirty="0"/>
              <a:t>Establishes Contract Module and Routing/Execution process.</a:t>
            </a:r>
          </a:p>
          <a:p>
            <a:pPr marL="0" indent="0">
              <a:buNone/>
            </a:pPr>
            <a:endParaRPr lang="en-US" sz="2000" dirty="0"/>
          </a:p>
          <a:p>
            <a:pPr marL="0" indent="0" algn="ctr">
              <a:buNone/>
            </a:pPr>
            <a:r>
              <a:rPr lang="en-US" sz="1200" dirty="0">
                <a:hlinkClick r:id="rId2"/>
              </a:rPr>
              <a:t>https://policies.vpfa.fsu.edu/policies-and-procedures/financial/contract-administration-and-management</a:t>
            </a:r>
            <a:r>
              <a:rPr lang="en-US" sz="1200" dirty="0"/>
              <a:t> </a:t>
            </a:r>
          </a:p>
        </p:txBody>
      </p:sp>
    </p:spTree>
    <p:extLst>
      <p:ext uri="{BB962C8B-B14F-4D97-AF65-F5344CB8AC3E}">
        <p14:creationId xmlns:p14="http://schemas.microsoft.com/office/powerpoint/2010/main" val="418438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46C00-700D-468F-BD93-F3C2DF9199C2}"/>
              </a:ext>
            </a:extLst>
          </p:cNvPr>
          <p:cNvSpPr>
            <a:spLocks noGrp="1"/>
          </p:cNvSpPr>
          <p:nvPr>
            <p:ph type="title"/>
          </p:nvPr>
        </p:nvSpPr>
        <p:spPr/>
        <p:txBody>
          <a:bodyPr>
            <a:normAutofit/>
          </a:bodyPr>
          <a:lstStyle/>
          <a:p>
            <a:r>
              <a:rPr lang="en-US" sz="2400" b="1" dirty="0"/>
              <a:t>SpearMart Contract Module</a:t>
            </a:r>
          </a:p>
        </p:txBody>
      </p:sp>
      <p:sp>
        <p:nvSpPr>
          <p:cNvPr id="3" name="Content Placeholder 2">
            <a:extLst>
              <a:ext uri="{FF2B5EF4-FFF2-40B4-BE49-F238E27FC236}">
                <a16:creationId xmlns:a16="http://schemas.microsoft.com/office/drawing/2014/main" id="{E469A0B7-EB0E-4B75-9894-D23B8C55F588}"/>
              </a:ext>
            </a:extLst>
          </p:cNvPr>
          <p:cNvSpPr>
            <a:spLocks noGrp="1"/>
          </p:cNvSpPr>
          <p:nvPr>
            <p:ph idx="1"/>
          </p:nvPr>
        </p:nvSpPr>
        <p:spPr>
          <a:xfrm>
            <a:off x="457200" y="2574524"/>
            <a:ext cx="8229600" cy="3124200"/>
          </a:xfrm>
        </p:spPr>
        <p:txBody>
          <a:bodyPr>
            <a:noAutofit/>
          </a:bodyPr>
          <a:lstStyle/>
          <a:p>
            <a:r>
              <a:rPr lang="en-US" sz="2000" b="0" i="0" dirty="0">
                <a:solidFill>
                  <a:srgbClr val="2C2A29"/>
                </a:solidFill>
                <a:effectLst/>
              </a:rPr>
              <a:t>The Contract Module within SpearMart serves as the FSU’s central contract repository</a:t>
            </a:r>
            <a:r>
              <a:rPr lang="en-US" sz="2000" dirty="0"/>
              <a:t>;</a:t>
            </a:r>
            <a:endParaRPr lang="en-US" sz="2000" b="0" i="0" dirty="0">
              <a:solidFill>
                <a:srgbClr val="2C2A29"/>
              </a:solidFill>
              <a:effectLst/>
            </a:endParaRPr>
          </a:p>
          <a:p>
            <a:pPr marL="0" indent="0">
              <a:buNone/>
            </a:pPr>
            <a:endParaRPr lang="en-US" sz="2000" b="0" i="0" dirty="0">
              <a:solidFill>
                <a:srgbClr val="2C2A29"/>
              </a:solidFill>
              <a:effectLst/>
            </a:endParaRPr>
          </a:p>
          <a:p>
            <a:r>
              <a:rPr lang="en-US" sz="2000" dirty="0"/>
              <a:t>Access is limited users must request and be approved before access is given; and</a:t>
            </a:r>
          </a:p>
          <a:p>
            <a:pPr marL="0" indent="0">
              <a:buNone/>
            </a:pPr>
            <a:endParaRPr lang="en-US" sz="2000" dirty="0"/>
          </a:p>
          <a:p>
            <a:r>
              <a:rPr lang="en-US" sz="2000" dirty="0"/>
              <a:t>Request may be requested on individuals MyFSU page under e-ORR – Online Role Request.</a:t>
            </a:r>
          </a:p>
        </p:txBody>
      </p:sp>
    </p:spTree>
    <p:extLst>
      <p:ext uri="{BB962C8B-B14F-4D97-AF65-F5344CB8AC3E}">
        <p14:creationId xmlns:p14="http://schemas.microsoft.com/office/powerpoint/2010/main" val="217351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BF20-FEF4-9F8D-2B3C-8C0C0A14335F}"/>
              </a:ext>
            </a:extLst>
          </p:cNvPr>
          <p:cNvSpPr>
            <a:spLocks noGrp="1"/>
          </p:cNvSpPr>
          <p:nvPr>
            <p:ph type="title"/>
          </p:nvPr>
        </p:nvSpPr>
        <p:spPr/>
        <p:txBody>
          <a:bodyPr>
            <a:normAutofit/>
          </a:bodyPr>
          <a:lstStyle/>
          <a:p>
            <a:r>
              <a:rPr lang="en-US" sz="2400" b="1" dirty="0"/>
              <a:t>Requesting SpearMart Contract Module Role</a:t>
            </a:r>
          </a:p>
        </p:txBody>
      </p:sp>
      <p:sp>
        <p:nvSpPr>
          <p:cNvPr id="3" name="Content Placeholder 2">
            <a:extLst>
              <a:ext uri="{FF2B5EF4-FFF2-40B4-BE49-F238E27FC236}">
                <a16:creationId xmlns:a16="http://schemas.microsoft.com/office/drawing/2014/main" id="{212777B0-8B8F-6B8C-98C7-E94AC7B00DA0}"/>
              </a:ext>
            </a:extLst>
          </p:cNvPr>
          <p:cNvSpPr>
            <a:spLocks noGrp="1"/>
          </p:cNvSpPr>
          <p:nvPr>
            <p:ph idx="1"/>
          </p:nvPr>
        </p:nvSpPr>
        <p:spPr>
          <a:xfrm>
            <a:off x="457200" y="2514600"/>
            <a:ext cx="8229600" cy="3124200"/>
          </a:xfrm>
        </p:spPr>
        <p:txBody>
          <a:bodyPr>
            <a:normAutofit fontScale="85000" lnSpcReduction="10000"/>
          </a:bodyPr>
          <a:lstStyle/>
          <a:p>
            <a:pPr marL="0" indent="0">
              <a:buNone/>
            </a:pPr>
            <a:r>
              <a:rPr lang="en-US" sz="2400" dirty="0"/>
              <a:t>There are three (3) roles that may be requested:</a:t>
            </a:r>
          </a:p>
          <a:p>
            <a:pPr marL="0" indent="0">
              <a:buNone/>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Contract Manager</a:t>
            </a:r>
            <a:r>
              <a:rPr lang="en-US" sz="1800" dirty="0">
                <a:effectLst/>
                <a:latin typeface="Arial" panose="020B0604020202020204" pitchFamily="34" charset="0"/>
                <a:ea typeface="Calibri" panose="020F0502020204030204" pitchFamily="34" charset="0"/>
                <a:cs typeface="Times New Roman" panose="02020603050405020304" pitchFamily="18" charset="0"/>
              </a:rPr>
              <a:t> – This user is the person(s) assigned to create/edit/manage contracts within a specified work group. One person should be assigned this role, with the option to add additional users as backup. Either the Contract Manager or the Contract Administrator roles may edit this user(s);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Contract Approver</a:t>
            </a:r>
            <a:r>
              <a:rPr lang="en-US" sz="1800" dirty="0">
                <a:effectLst/>
                <a:latin typeface="Arial" panose="020B0604020202020204" pitchFamily="34" charset="0"/>
                <a:ea typeface="Calibri" panose="020F0502020204030204" pitchFamily="34" charset="0"/>
                <a:cs typeface="Times New Roman" panose="02020603050405020304" pitchFamily="18" charset="0"/>
              </a:rPr>
              <a:t> – This user may approve contracts in workflow, but may not create or edit contracts without also being assigned the Contract Manager role. The Contract Approver is similar to the approver role in the Requisitioning module of SpearMart; and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effectLst/>
                <a:latin typeface="Arial" panose="020B0604020202020204" pitchFamily="34" charset="0"/>
                <a:ea typeface="Calibri" panose="020F0502020204030204" pitchFamily="34" charset="0"/>
              </a:rPr>
              <a:t>Contract Stakeholder</a:t>
            </a:r>
            <a:r>
              <a:rPr lang="en-US" sz="1800" dirty="0">
                <a:effectLst/>
                <a:latin typeface="Arial" panose="020B0604020202020204" pitchFamily="34" charset="0"/>
                <a:ea typeface="Calibri" panose="020F0502020204030204" pitchFamily="34" charset="0"/>
              </a:rPr>
              <a:t> – This user may view contracts in their assigned work groups, but may not create or edit contracts.</a:t>
            </a:r>
            <a:endParaRPr lang="en-US" dirty="0"/>
          </a:p>
        </p:txBody>
      </p:sp>
    </p:spTree>
    <p:extLst>
      <p:ext uri="{BB962C8B-B14F-4D97-AF65-F5344CB8AC3E}">
        <p14:creationId xmlns:p14="http://schemas.microsoft.com/office/powerpoint/2010/main" val="337632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36F1-1BEA-AED7-CE6C-5B85160AF226}"/>
              </a:ext>
            </a:extLst>
          </p:cNvPr>
          <p:cNvSpPr>
            <a:spLocks noGrp="1"/>
          </p:cNvSpPr>
          <p:nvPr>
            <p:ph type="title"/>
          </p:nvPr>
        </p:nvSpPr>
        <p:spPr>
          <a:xfrm>
            <a:off x="457200" y="1161495"/>
            <a:ext cx="8229600" cy="1143000"/>
          </a:xfrm>
        </p:spPr>
        <p:txBody>
          <a:bodyPr>
            <a:normAutofit/>
          </a:bodyPr>
          <a:lstStyle/>
          <a:p>
            <a:r>
              <a:rPr lang="en-US" sz="2400" b="1" dirty="0"/>
              <a:t>Contract Manager’s Contract Process</a:t>
            </a:r>
          </a:p>
        </p:txBody>
      </p:sp>
      <p:sp>
        <p:nvSpPr>
          <p:cNvPr id="3" name="Content Placeholder 2">
            <a:extLst>
              <a:ext uri="{FF2B5EF4-FFF2-40B4-BE49-F238E27FC236}">
                <a16:creationId xmlns:a16="http://schemas.microsoft.com/office/drawing/2014/main" id="{10E4ACC2-49F8-714A-F537-BB5BF91D7657}"/>
              </a:ext>
            </a:extLst>
          </p:cNvPr>
          <p:cNvSpPr>
            <a:spLocks noGrp="1"/>
          </p:cNvSpPr>
          <p:nvPr>
            <p:ph idx="1"/>
          </p:nvPr>
        </p:nvSpPr>
        <p:spPr>
          <a:xfrm>
            <a:off x="457200" y="2362200"/>
            <a:ext cx="8229600" cy="3124200"/>
          </a:xfrm>
        </p:spPr>
        <p:txBody>
          <a:bodyPr>
            <a:noAutofit/>
          </a:bodyPr>
          <a:lstStyle/>
          <a:p>
            <a:r>
              <a:rPr lang="en-US" sz="2000" dirty="0"/>
              <a:t>Confirm with Procurement that the purchase of good and/or services complies with their guidelines; </a:t>
            </a:r>
          </a:p>
          <a:p>
            <a:pPr marL="0" indent="0">
              <a:buNone/>
            </a:pPr>
            <a:endParaRPr lang="en-US" sz="2000" dirty="0"/>
          </a:p>
          <a:p>
            <a:r>
              <a:rPr lang="en-US" sz="2000" dirty="0"/>
              <a:t>Send contract to </a:t>
            </a:r>
            <a:r>
              <a:rPr lang="en-US" sz="2000" dirty="0">
                <a:hlinkClick r:id="rId2"/>
              </a:rPr>
              <a:t>contracts@fsu.edu</a:t>
            </a:r>
            <a:r>
              <a:rPr lang="en-US" sz="2000" dirty="0"/>
              <a:t> for review;</a:t>
            </a:r>
          </a:p>
          <a:p>
            <a:pPr marL="0" indent="0">
              <a:buNone/>
            </a:pPr>
            <a:endParaRPr lang="en-US" sz="2000" dirty="0"/>
          </a:p>
          <a:p>
            <a:r>
              <a:rPr lang="en-US" sz="2000" dirty="0"/>
              <a:t>Contract may or may not be negotiated between Contract Administration, department and supplier; and</a:t>
            </a:r>
          </a:p>
          <a:p>
            <a:pPr marL="0" indent="0">
              <a:buNone/>
            </a:pPr>
            <a:endParaRPr lang="en-US" sz="2000" dirty="0"/>
          </a:p>
          <a:p>
            <a:r>
              <a:rPr lang="en-US" sz="2000" dirty="0"/>
              <a:t>Contract Administration will give the “green light” to enter in SpearMart contract module to be approved and signed electronically.	</a:t>
            </a:r>
          </a:p>
        </p:txBody>
      </p:sp>
    </p:spTree>
    <p:extLst>
      <p:ext uri="{BB962C8B-B14F-4D97-AF65-F5344CB8AC3E}">
        <p14:creationId xmlns:p14="http://schemas.microsoft.com/office/powerpoint/2010/main" val="346780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086F-9CD0-241F-60D6-A71362F8CABB}"/>
              </a:ext>
            </a:extLst>
          </p:cNvPr>
          <p:cNvSpPr>
            <a:spLocks noGrp="1"/>
          </p:cNvSpPr>
          <p:nvPr>
            <p:ph type="title"/>
          </p:nvPr>
        </p:nvSpPr>
        <p:spPr>
          <a:xfrm>
            <a:off x="1028698" y="1118899"/>
            <a:ext cx="7533017" cy="658297"/>
          </a:xfrm>
        </p:spPr>
        <p:txBody>
          <a:bodyPr vert="horz" lIns="68580" tIns="34290" rIns="68580" bIns="34290" rtlCol="0" anchor="ctr">
            <a:normAutofit/>
          </a:bodyPr>
          <a:lstStyle/>
          <a:p>
            <a:pPr algn="l"/>
            <a:r>
              <a:rPr lang="en-US" sz="3000" dirty="0">
                <a:solidFill>
                  <a:srgbClr val="FFFFFF"/>
                </a:solidFill>
              </a:rPr>
              <a:t>Contract Process Overview </a:t>
            </a:r>
          </a:p>
        </p:txBody>
      </p:sp>
      <p:graphicFrame>
        <p:nvGraphicFramePr>
          <p:cNvPr id="12" name="Text Placeholder 2">
            <a:extLst>
              <a:ext uri="{FF2B5EF4-FFF2-40B4-BE49-F238E27FC236}">
                <a16:creationId xmlns:a16="http://schemas.microsoft.com/office/drawing/2014/main" id="{335E85B5-BAB3-5512-6816-792EA54A739B}"/>
              </a:ext>
            </a:extLst>
          </p:cNvPr>
          <p:cNvGraphicFramePr/>
          <p:nvPr>
            <p:extLst>
              <p:ext uri="{D42A27DB-BD31-4B8C-83A1-F6EECF244321}">
                <p14:modId xmlns:p14="http://schemas.microsoft.com/office/powerpoint/2010/main" val="1963602495"/>
              </p:ext>
            </p:extLst>
          </p:nvPr>
        </p:nvGraphicFramePr>
        <p:xfrm>
          <a:off x="0" y="1219200"/>
          <a:ext cx="9144000" cy="5638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7F0FBD6-13C7-42B7-6C8E-4BD1ABE65DB4}"/>
              </a:ext>
            </a:extLst>
          </p:cNvPr>
          <p:cNvSpPr txBox="1"/>
          <p:nvPr/>
        </p:nvSpPr>
        <p:spPr>
          <a:xfrm>
            <a:off x="0" y="460625"/>
            <a:ext cx="9220200" cy="769441"/>
          </a:xfrm>
          <a:prstGeom prst="rect">
            <a:avLst/>
          </a:prstGeom>
          <a:solidFill>
            <a:srgbClr val="862633"/>
          </a:solidFill>
        </p:spPr>
        <p:txBody>
          <a:bodyPr wrap="square" rtlCol="0">
            <a:spAutoFit/>
          </a:bodyPr>
          <a:lstStyle/>
          <a:p>
            <a:pPr algn="ctr"/>
            <a:r>
              <a:rPr lang="en-US" sz="4400" dirty="0">
                <a:solidFill>
                  <a:schemeClr val="bg1"/>
                </a:solidFill>
              </a:rPr>
              <a:t>Contract Process Overview </a:t>
            </a:r>
          </a:p>
        </p:txBody>
      </p:sp>
    </p:spTree>
    <p:extLst>
      <p:ext uri="{BB962C8B-B14F-4D97-AF65-F5344CB8AC3E}">
        <p14:creationId xmlns:p14="http://schemas.microsoft.com/office/powerpoint/2010/main" val="16688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2BEB-DE9D-697C-6428-9EDFDCC2DBD7}"/>
              </a:ext>
            </a:extLst>
          </p:cNvPr>
          <p:cNvSpPr>
            <a:spLocks noGrp="1"/>
          </p:cNvSpPr>
          <p:nvPr>
            <p:ph type="title"/>
          </p:nvPr>
        </p:nvSpPr>
        <p:spPr>
          <a:xfrm>
            <a:off x="685800" y="381000"/>
            <a:ext cx="8229600" cy="1143000"/>
          </a:xfrm>
        </p:spPr>
        <p:txBody>
          <a:bodyPr>
            <a:normAutofit/>
          </a:bodyPr>
          <a:lstStyle/>
          <a:p>
            <a:r>
              <a:rPr lang="en-US" sz="2400" b="1" dirty="0"/>
              <a:t>Procurement Service Guidelines</a:t>
            </a:r>
          </a:p>
        </p:txBody>
      </p:sp>
      <p:pic>
        <p:nvPicPr>
          <p:cNvPr id="5" name="Picture 4">
            <a:extLst>
              <a:ext uri="{FF2B5EF4-FFF2-40B4-BE49-F238E27FC236}">
                <a16:creationId xmlns:a16="http://schemas.microsoft.com/office/drawing/2014/main" id="{15C45009-56AD-0D3E-F45D-A64C2CC8492F}"/>
              </a:ext>
            </a:extLst>
          </p:cNvPr>
          <p:cNvPicPr>
            <a:picLocks noChangeAspect="1"/>
          </p:cNvPicPr>
          <p:nvPr/>
        </p:nvPicPr>
        <p:blipFill>
          <a:blip r:embed="rId2"/>
          <a:stretch>
            <a:fillRect/>
          </a:stretch>
        </p:blipFill>
        <p:spPr>
          <a:xfrm>
            <a:off x="1447800" y="1195330"/>
            <a:ext cx="7086600" cy="4467340"/>
          </a:xfrm>
          <a:prstGeom prst="rect">
            <a:avLst/>
          </a:prstGeom>
        </p:spPr>
      </p:pic>
    </p:spTree>
    <p:extLst>
      <p:ext uri="{BB962C8B-B14F-4D97-AF65-F5344CB8AC3E}">
        <p14:creationId xmlns:p14="http://schemas.microsoft.com/office/powerpoint/2010/main" val="416785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2FE9-C9DA-5E65-E323-A5E2437BB809}"/>
              </a:ext>
            </a:extLst>
          </p:cNvPr>
          <p:cNvSpPr>
            <a:spLocks noGrp="1"/>
          </p:cNvSpPr>
          <p:nvPr>
            <p:ph type="title"/>
          </p:nvPr>
        </p:nvSpPr>
        <p:spPr/>
        <p:txBody>
          <a:bodyPr>
            <a:normAutofit/>
          </a:bodyPr>
          <a:lstStyle/>
          <a:p>
            <a:r>
              <a:rPr lang="en-US" sz="2400" b="1" dirty="0"/>
              <a:t>Contract Manager’s Review List</a:t>
            </a:r>
          </a:p>
        </p:txBody>
      </p:sp>
      <p:sp>
        <p:nvSpPr>
          <p:cNvPr id="3" name="Content Placeholder 2">
            <a:extLst>
              <a:ext uri="{FF2B5EF4-FFF2-40B4-BE49-F238E27FC236}">
                <a16:creationId xmlns:a16="http://schemas.microsoft.com/office/drawing/2014/main" id="{AC4A5E01-3C85-4F5A-C9C7-A29E19A63A28}"/>
              </a:ext>
            </a:extLst>
          </p:cNvPr>
          <p:cNvSpPr>
            <a:spLocks noGrp="1"/>
          </p:cNvSpPr>
          <p:nvPr>
            <p:ph idx="1"/>
          </p:nvPr>
        </p:nvSpPr>
        <p:spPr>
          <a:xfrm>
            <a:off x="457200" y="2705101"/>
            <a:ext cx="8229600" cy="3124200"/>
          </a:xfrm>
        </p:spPr>
        <p:txBody>
          <a:bodyPr>
            <a:normAutofit fontScale="92500" lnSpcReduction="20000"/>
          </a:bodyPr>
          <a:lstStyle/>
          <a:p>
            <a:r>
              <a:rPr lang="en-US" sz="2000" dirty="0"/>
              <a:t>Blanks are filled; </a:t>
            </a:r>
          </a:p>
          <a:p>
            <a:pPr marL="0" indent="0">
              <a:buNone/>
            </a:pPr>
            <a:endParaRPr lang="en-US" sz="2000" dirty="0"/>
          </a:p>
          <a:p>
            <a:r>
              <a:rPr lang="en-US" sz="2000" dirty="0"/>
              <a:t>Dates (current or future);</a:t>
            </a:r>
          </a:p>
          <a:p>
            <a:pPr marL="0" indent="0">
              <a:buNone/>
            </a:pPr>
            <a:endParaRPr lang="en-US" sz="2000" dirty="0"/>
          </a:p>
          <a:p>
            <a:r>
              <a:rPr lang="en-US" sz="2000" dirty="0"/>
              <a:t>Termination or renewals clause (Options, automatic and length);</a:t>
            </a:r>
          </a:p>
          <a:p>
            <a:pPr marL="0" indent="0">
              <a:buNone/>
            </a:pPr>
            <a:endParaRPr lang="en-US" sz="2000" dirty="0"/>
          </a:p>
          <a:p>
            <a:r>
              <a:rPr lang="en-US" sz="2000" dirty="0"/>
              <a:t>Deliverables (scope of work and cost); and</a:t>
            </a:r>
          </a:p>
          <a:p>
            <a:pPr marL="0" indent="0">
              <a:buNone/>
            </a:pPr>
            <a:endParaRPr lang="en-US" sz="2000" dirty="0"/>
          </a:p>
          <a:p>
            <a:r>
              <a:rPr lang="en-US" sz="2000" dirty="0"/>
              <a:t>Intent cannot be inferred, all terms/promises must be written in the contract.</a:t>
            </a:r>
          </a:p>
          <a:p>
            <a:endParaRPr lang="en-US" sz="2200" dirty="0"/>
          </a:p>
          <a:p>
            <a:endParaRPr lang="en-US" sz="2200" dirty="0"/>
          </a:p>
          <a:p>
            <a:endParaRPr lang="en-US" dirty="0"/>
          </a:p>
          <a:p>
            <a:endParaRPr lang="en-US" dirty="0"/>
          </a:p>
        </p:txBody>
      </p:sp>
    </p:spTree>
    <p:extLst>
      <p:ext uri="{BB962C8B-B14F-4D97-AF65-F5344CB8AC3E}">
        <p14:creationId xmlns:p14="http://schemas.microsoft.com/office/powerpoint/2010/main" val="264338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A0760-6F15-FA16-DDA7-435C89F2F4F7}"/>
              </a:ext>
            </a:extLst>
          </p:cNvPr>
          <p:cNvSpPr>
            <a:spLocks noGrp="1"/>
          </p:cNvSpPr>
          <p:nvPr>
            <p:ph type="title"/>
          </p:nvPr>
        </p:nvSpPr>
        <p:spPr/>
        <p:txBody>
          <a:bodyPr>
            <a:normAutofit/>
          </a:bodyPr>
          <a:lstStyle/>
          <a:p>
            <a:r>
              <a:rPr lang="en-US" sz="2400" b="1" dirty="0"/>
              <a:t>Contract Administration Review</a:t>
            </a:r>
          </a:p>
        </p:txBody>
      </p:sp>
      <p:sp>
        <p:nvSpPr>
          <p:cNvPr id="3" name="Content Placeholder 2">
            <a:extLst>
              <a:ext uri="{FF2B5EF4-FFF2-40B4-BE49-F238E27FC236}">
                <a16:creationId xmlns:a16="http://schemas.microsoft.com/office/drawing/2014/main" id="{BE668274-E1B6-17AB-CBB0-5689D2BC8F10}"/>
              </a:ext>
            </a:extLst>
          </p:cNvPr>
          <p:cNvSpPr>
            <a:spLocks noGrp="1"/>
          </p:cNvSpPr>
          <p:nvPr>
            <p:ph idx="1"/>
          </p:nvPr>
        </p:nvSpPr>
        <p:spPr/>
        <p:txBody>
          <a:bodyPr>
            <a:normAutofit lnSpcReduction="10000"/>
          </a:bodyPr>
          <a:lstStyle/>
          <a:p>
            <a:r>
              <a:rPr lang="en-US" sz="2000" dirty="0"/>
              <a:t>Ensure essential elements are included in the contract;</a:t>
            </a:r>
          </a:p>
          <a:p>
            <a:pPr marL="0" indent="0">
              <a:buNone/>
            </a:pPr>
            <a:endParaRPr lang="en-US" sz="2000" dirty="0"/>
          </a:p>
          <a:p>
            <a:r>
              <a:rPr lang="en-US" sz="2000" dirty="0"/>
              <a:t>Proper utilization of FSU contract forms;</a:t>
            </a:r>
          </a:p>
          <a:p>
            <a:pPr marL="0" indent="0">
              <a:buNone/>
            </a:pPr>
            <a:endParaRPr lang="en-US" sz="2000" dirty="0"/>
          </a:p>
          <a:p>
            <a:r>
              <a:rPr lang="en-US" sz="2000" dirty="0"/>
              <a:t>Assist Contract Manager in negotiating terms of the contract; and</a:t>
            </a:r>
          </a:p>
          <a:p>
            <a:pPr marL="0" indent="0">
              <a:buNone/>
            </a:pPr>
            <a:endParaRPr lang="en-US" sz="2000" dirty="0"/>
          </a:p>
          <a:p>
            <a:r>
              <a:rPr lang="en-US" sz="2000" dirty="0"/>
              <a:t>Approve the contract as to form.</a:t>
            </a:r>
          </a:p>
          <a:p>
            <a:endParaRPr lang="en-US" sz="2000" dirty="0"/>
          </a:p>
          <a:p>
            <a:pPr marL="0" indent="0" algn="ctr">
              <a:buNone/>
            </a:pPr>
            <a:r>
              <a:rPr lang="en-US" sz="1600" b="1" dirty="0"/>
              <a:t>Note: Contract Administration shall review within ten (10) business days</a:t>
            </a:r>
          </a:p>
        </p:txBody>
      </p:sp>
    </p:spTree>
    <p:extLst>
      <p:ext uri="{BB962C8B-B14F-4D97-AF65-F5344CB8AC3E}">
        <p14:creationId xmlns:p14="http://schemas.microsoft.com/office/powerpoint/2010/main" val="3693670430"/>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4317508_win32_updated.potx" id="{6E877076-0AC4-4C29-AE5B-50A9B4B4AFD4}" vid="{4D50FA13-14B2-4486-9198-6AE734D91CA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C1A5CC636C8346A14840E317CE50D0" ma:contentTypeVersion="1" ma:contentTypeDescription="Create a new document." ma:contentTypeScope="" ma:versionID="1832ab25fc629616d697a73249f75748">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8593DC-0A2F-4895-807A-8097093428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F777B-2911-4F76-85B2-EE0F8120EC78}">
  <ds:schemaRefs>
    <ds:schemaRef ds:uri="http://purl.org/dc/terms/"/>
    <ds:schemaRef ds:uri="http://schemas.microsoft.com/office/2006/metadata/properties"/>
    <ds:schemaRef ds:uri="http://purl.org/dc/dcmitype/"/>
    <ds:schemaRef ds:uri="http://schemas.microsoft.com/sharepoint/v3"/>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E3B56A7D-AED5-4A40-9D83-0FC15A48C0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6566</TotalTime>
  <Words>849</Words>
  <Application>Microsoft Office PowerPoint</Application>
  <PresentationFormat>On-screen Show (4:3)</PresentationFormat>
  <Paragraphs>109</Paragraphs>
  <Slides>18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1_Office Theme</vt:lpstr>
      <vt:lpstr>CONTRACT ADMINISTRATION TRAINING</vt:lpstr>
      <vt:lpstr>4-OP-D-4  Contract Administration &amp; Management Policy</vt:lpstr>
      <vt:lpstr>SpearMart Contract Module</vt:lpstr>
      <vt:lpstr>Requesting SpearMart Contract Module Role</vt:lpstr>
      <vt:lpstr>Contract Manager’s Contract Process</vt:lpstr>
      <vt:lpstr>Contract Process Overview </vt:lpstr>
      <vt:lpstr>Procurement Service Guidelines</vt:lpstr>
      <vt:lpstr>Contract Manager’s Review List</vt:lpstr>
      <vt:lpstr>Contract Administration Review</vt:lpstr>
      <vt:lpstr>SpearMart Contract Module Job Aid</vt:lpstr>
      <vt:lpstr>SpearMart Contract Module Approvals</vt:lpstr>
      <vt:lpstr>2-7 Signature Authority Policy</vt:lpstr>
      <vt:lpstr>2-7 Signature Authority Table</vt:lpstr>
      <vt:lpstr>Contract Manager Monitoring</vt:lpstr>
      <vt:lpstr>Contract Manager Monitoring Focal Points</vt:lpstr>
      <vt:lpstr>Addendum vs. Amendment</vt:lpstr>
      <vt:lpstr>New Contract vs. Renewal</vt:lpstr>
      <vt:lpstr>Q&amp;A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Katherine McKernin</cp:lastModifiedBy>
  <cp:revision>356</cp:revision>
  <cp:lastPrinted>2022-10-03T19:48:20Z</cp:lastPrinted>
  <dcterms:created xsi:type="dcterms:W3CDTF">2011-05-26T14:27:30Z</dcterms:created>
  <dcterms:modified xsi:type="dcterms:W3CDTF">2024-02-05T14:50:02Z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0x01010034C1A5CC636C8346A14840E317CE50D0</vt:lpwstr>
  </property>
</Properties>
</file>