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E4D0CC5-68E5-4D4D-B507-D0867E5BBF18}" v="2" dt="2020-08-05T14:26:09.62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78" y="7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en Gibson" userId="0bf5cac1-1241-4151-ae8d-6386e23eedc9" providerId="ADAL" clId="{DE4D0CC5-68E5-4D4D-B507-D0867E5BBF18}"/>
    <pc:docChg chg="undo custSel modSld">
      <pc:chgData name="Karen Gibson" userId="0bf5cac1-1241-4151-ae8d-6386e23eedc9" providerId="ADAL" clId="{DE4D0CC5-68E5-4D4D-B507-D0867E5BBF18}" dt="2020-08-05T14:27:47.599" v="1702" actId="20577"/>
      <pc:docMkLst>
        <pc:docMk/>
      </pc:docMkLst>
      <pc:sldChg chg="modSp mod">
        <pc:chgData name="Karen Gibson" userId="0bf5cac1-1241-4151-ae8d-6386e23eedc9" providerId="ADAL" clId="{DE4D0CC5-68E5-4D4D-B507-D0867E5BBF18}" dt="2020-08-05T14:27:47.599" v="1702" actId="20577"/>
        <pc:sldMkLst>
          <pc:docMk/>
          <pc:sldMk cId="2070936278" sldId="256"/>
        </pc:sldMkLst>
        <pc:spChg chg="mod">
          <ac:chgData name="Karen Gibson" userId="0bf5cac1-1241-4151-ae8d-6386e23eedc9" providerId="ADAL" clId="{DE4D0CC5-68E5-4D4D-B507-D0867E5BBF18}" dt="2020-08-05T14:27:47.599" v="1702" actId="20577"/>
          <ac:spMkLst>
            <pc:docMk/>
            <pc:sldMk cId="2070936278" sldId="256"/>
            <ac:spMk id="3" creationId="{00000000-0000-0000-0000-000000000000}"/>
          </ac:spMkLst>
        </pc:spChg>
        <pc:graphicFrameChg chg="modGraphic">
          <ac:chgData name="Karen Gibson" userId="0bf5cac1-1241-4151-ae8d-6386e23eedc9" providerId="ADAL" clId="{DE4D0CC5-68E5-4D4D-B507-D0867E5BBF18}" dt="2020-08-05T14:15:30.097" v="102" actId="20577"/>
          <ac:graphicFrameMkLst>
            <pc:docMk/>
            <pc:sldMk cId="2070936278" sldId="256"/>
            <ac:graphicFrameMk id="4" creationId="{00000000-0000-0000-0000-000000000000}"/>
          </ac:graphicFrameMkLst>
        </pc:graphicFrameChg>
        <pc:graphicFrameChg chg="modGraphic">
          <ac:chgData name="Karen Gibson" userId="0bf5cac1-1241-4151-ae8d-6386e23eedc9" providerId="ADAL" clId="{DE4D0CC5-68E5-4D4D-B507-D0867E5BBF18}" dt="2020-08-05T14:18:55.097" v="532" actId="20577"/>
          <ac:graphicFrameMkLst>
            <pc:docMk/>
            <pc:sldMk cId="2070936278" sldId="256"/>
            <ac:graphicFrameMk id="5" creationId="{00000000-0000-0000-0000-000000000000}"/>
          </ac:graphicFrameMkLst>
        </pc:graphicFrameChg>
        <pc:graphicFrameChg chg="modGraphic">
          <ac:chgData name="Karen Gibson" userId="0bf5cac1-1241-4151-ae8d-6386e23eedc9" providerId="ADAL" clId="{DE4D0CC5-68E5-4D4D-B507-D0867E5BBF18}" dt="2020-08-05T14:24:01.381" v="1035" actId="20577"/>
          <ac:graphicFrameMkLst>
            <pc:docMk/>
            <pc:sldMk cId="2070936278" sldId="256"/>
            <ac:graphicFrameMk id="7" creationId="{00000000-0000-0000-0000-000000000000}"/>
          </ac:graphicFrameMkLst>
        </pc:graphicFrameChg>
        <pc:graphicFrameChg chg="mod modGraphic">
          <ac:chgData name="Karen Gibson" userId="0bf5cac1-1241-4151-ae8d-6386e23eedc9" providerId="ADAL" clId="{DE4D0CC5-68E5-4D4D-B507-D0867E5BBF18}" dt="2020-08-05T14:27:18.976" v="1247" actId="20577"/>
          <ac:graphicFrameMkLst>
            <pc:docMk/>
            <pc:sldMk cId="2070936278" sldId="256"/>
            <ac:graphicFrameMk id="8" creationId="{00000000-0000-0000-0000-000000000000}"/>
          </ac:graphicFrameMkLst>
        </pc:graphicFrameChg>
        <pc:graphicFrameChg chg="modGraphic">
          <ac:chgData name="Karen Gibson" userId="0bf5cac1-1241-4151-ae8d-6386e23eedc9" providerId="ADAL" clId="{DE4D0CC5-68E5-4D4D-B507-D0867E5BBF18}" dt="2020-08-05T14:27:26.353" v="1249" actId="14734"/>
          <ac:graphicFrameMkLst>
            <pc:docMk/>
            <pc:sldMk cId="2070936278" sldId="256"/>
            <ac:graphicFrameMk id="9" creationId="{00000000-0000-0000-0000-00000000000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EC7655-1278-4E82-B522-40727FC82F07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6FD4E5-372F-4D0F-ABA0-51CD2999C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896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68B39-BCE5-49A6-885C-B3746B642F99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0E4B7-287A-417B-AF81-C39590ED5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331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68B39-BCE5-49A6-885C-B3746B642F99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0E4B7-287A-417B-AF81-C39590ED5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044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68B39-BCE5-49A6-885C-B3746B642F99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0E4B7-287A-417B-AF81-C39590ED5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891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68B39-BCE5-49A6-885C-B3746B642F99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0E4B7-287A-417B-AF81-C39590ED5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277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68B39-BCE5-49A6-885C-B3746B642F99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0E4B7-287A-417B-AF81-C39590ED5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051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68B39-BCE5-49A6-885C-B3746B642F99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0E4B7-287A-417B-AF81-C39590ED5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946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68B39-BCE5-49A6-885C-B3746B642F99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0E4B7-287A-417B-AF81-C39590ED5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898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68B39-BCE5-49A6-885C-B3746B642F99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0E4B7-287A-417B-AF81-C39590ED5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46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68B39-BCE5-49A6-885C-B3746B642F99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0E4B7-287A-417B-AF81-C39590ED5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651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68B39-BCE5-49A6-885C-B3746B642F99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0E4B7-287A-417B-AF81-C39590ED5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650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68B39-BCE5-49A6-885C-B3746B642F99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0E4B7-287A-417B-AF81-C39590ED5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075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68B39-BCE5-49A6-885C-B3746B642F99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A0E4B7-287A-417B-AF81-C39590ED5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635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39" y="161779"/>
            <a:ext cx="11183112" cy="466448"/>
          </a:xfrm>
          <a:solidFill>
            <a:schemeClr val="accent2">
              <a:lumMod val="50000"/>
            </a:schemeClr>
          </a:solidFill>
        </p:spPr>
        <p:txBody>
          <a:bodyPr>
            <a:noAutofit/>
          </a:bodyPr>
          <a:lstStyle/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Printing Guide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39" y="5696712"/>
            <a:ext cx="11183112" cy="566928"/>
          </a:xfrm>
        </p:spPr>
        <p:txBody>
          <a:bodyPr>
            <a:noAutofit/>
          </a:bodyPr>
          <a:lstStyle/>
          <a:p>
            <a:pPr algn="l">
              <a:spcBef>
                <a:spcPts val="600"/>
              </a:spcBef>
            </a:pPr>
            <a:endParaRPr lang="en-US" sz="1000" dirty="0"/>
          </a:p>
          <a:p>
            <a:pPr algn="l">
              <a:spcBef>
                <a:spcPts val="0"/>
              </a:spcBef>
            </a:pPr>
            <a:r>
              <a:rPr lang="en-US" sz="1000" b="1" dirty="0"/>
              <a:t>Note: </a:t>
            </a:r>
            <a:r>
              <a:rPr lang="en-US" sz="1000" dirty="0"/>
              <a:t>Life of contract/PO or repetitive purchases determines the dollar threshold for all types of solicitations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369772"/>
              </p:ext>
            </p:extLst>
          </p:nvPr>
        </p:nvGraphicFramePr>
        <p:xfrm>
          <a:off x="548639" y="628227"/>
          <a:ext cx="11183112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216">
                  <a:extLst>
                    <a:ext uri="{9D8B030D-6E8A-4147-A177-3AD203B41FA5}">
                      <a16:colId xmlns:a16="http://schemas.microsoft.com/office/drawing/2014/main" val="817391989"/>
                    </a:ext>
                  </a:extLst>
                </a:gridCol>
                <a:gridCol w="3090672">
                  <a:extLst>
                    <a:ext uri="{9D8B030D-6E8A-4147-A177-3AD203B41FA5}">
                      <a16:colId xmlns:a16="http://schemas.microsoft.com/office/drawing/2014/main" val="3390382359"/>
                    </a:ext>
                  </a:extLst>
                </a:gridCol>
                <a:gridCol w="3163824">
                  <a:extLst>
                    <a:ext uri="{9D8B030D-6E8A-4147-A177-3AD203B41FA5}">
                      <a16:colId xmlns:a16="http://schemas.microsoft.com/office/drawing/2014/main" val="1966021653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5453275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Request for Quote (RFQ)</a:t>
                      </a: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Informal Solicitation (Written Quotes)</a:t>
                      </a: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Formal Solicitation</a:t>
                      </a: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(Invitation to Bid or Invitation to Negotiate)</a:t>
                      </a: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606933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9212809"/>
              </p:ext>
            </p:extLst>
          </p:nvPr>
        </p:nvGraphicFramePr>
        <p:xfrm>
          <a:off x="548639" y="1080389"/>
          <a:ext cx="11183112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216">
                  <a:extLst>
                    <a:ext uri="{9D8B030D-6E8A-4147-A177-3AD203B41FA5}">
                      <a16:colId xmlns:a16="http://schemas.microsoft.com/office/drawing/2014/main" val="435099008"/>
                    </a:ext>
                  </a:extLst>
                </a:gridCol>
                <a:gridCol w="3090672">
                  <a:extLst>
                    <a:ext uri="{9D8B030D-6E8A-4147-A177-3AD203B41FA5}">
                      <a16:colId xmlns:a16="http://schemas.microsoft.com/office/drawing/2014/main" val="2721576440"/>
                    </a:ext>
                  </a:extLst>
                </a:gridCol>
                <a:gridCol w="3163824">
                  <a:extLst>
                    <a:ext uri="{9D8B030D-6E8A-4147-A177-3AD203B41FA5}">
                      <a16:colId xmlns:a16="http://schemas.microsoft.com/office/drawing/2014/main" val="2585705668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15573335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$ Amount</a:t>
                      </a:r>
                    </a:p>
                  </a:txBody>
                  <a:tcPr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Under $10,000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$10,000 - $74,999</a:t>
                      </a:r>
                    </a:p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$10,000+ requires written quotes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$75,000 and up.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80059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2027263"/>
              </p:ext>
            </p:extLst>
          </p:nvPr>
        </p:nvGraphicFramePr>
        <p:xfrm>
          <a:off x="548639" y="1591055"/>
          <a:ext cx="11183112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216">
                  <a:extLst>
                    <a:ext uri="{9D8B030D-6E8A-4147-A177-3AD203B41FA5}">
                      <a16:colId xmlns:a16="http://schemas.microsoft.com/office/drawing/2014/main" val="830416131"/>
                    </a:ext>
                  </a:extLst>
                </a:gridCol>
                <a:gridCol w="3090672">
                  <a:extLst>
                    <a:ext uri="{9D8B030D-6E8A-4147-A177-3AD203B41FA5}">
                      <a16:colId xmlns:a16="http://schemas.microsoft.com/office/drawing/2014/main" val="2019874011"/>
                    </a:ext>
                  </a:extLst>
                </a:gridCol>
                <a:gridCol w="3163824">
                  <a:extLst>
                    <a:ext uri="{9D8B030D-6E8A-4147-A177-3AD203B41FA5}">
                      <a16:colId xmlns:a16="http://schemas.microsoft.com/office/drawing/2014/main" val="2436673938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216335464"/>
                    </a:ext>
                  </a:extLst>
                </a:gridCol>
              </a:tblGrid>
              <a:tr h="1918589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Department</a:t>
                      </a:r>
                    </a:p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Responsibility</a:t>
                      </a:r>
                    </a:p>
                  </a:txBody>
                  <a:tcPr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Create a list of specifications.</a:t>
                      </a:r>
                    </a:p>
                    <a:p>
                      <a:pPr algn="l"/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Sending the RFQ to multiple suppliers are preferred but not required.</a:t>
                      </a:r>
                    </a:p>
                    <a:p>
                      <a:pPr algn="l"/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Note supplier quote # in SpearMart requisition.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Contact Procurement Services to discuss.</a:t>
                      </a:r>
                    </a:p>
                    <a:p>
                      <a:pPr algn="l"/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Create a list of specifications.  Must send to at least three (3) responsive suppliers for a quote or send to Procurement to quote.</a:t>
                      </a:r>
                    </a:p>
                    <a:p>
                      <a:pPr algn="l"/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Reference printing quote template.</a:t>
                      </a:r>
                    </a:p>
                    <a:p>
                      <a:pPr algn="l"/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Note supplier quote # in SpearMart requisition and attach completed template.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Discuss print job with Procurement Services. </a:t>
                      </a:r>
                    </a:p>
                    <a:p>
                      <a:pPr algn="l"/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Complete template of specifications..  Then send to Procurement for review. </a:t>
                      </a:r>
                    </a:p>
                    <a:p>
                      <a:pPr algn="l"/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Procurement will issue an invitation to bid (ITB) or Invitation to Negotiate (ITN) depending upon type of project.</a:t>
                      </a:r>
                    </a:p>
                    <a:p>
                      <a:pPr algn="l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Reference the vendor ITB or ITN number in the SpearMart requisition.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63241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8999295"/>
              </p:ext>
            </p:extLst>
          </p:nvPr>
        </p:nvGraphicFramePr>
        <p:xfrm>
          <a:off x="548639" y="3502617"/>
          <a:ext cx="11183112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216">
                  <a:extLst>
                    <a:ext uri="{9D8B030D-6E8A-4147-A177-3AD203B41FA5}">
                      <a16:colId xmlns:a16="http://schemas.microsoft.com/office/drawing/2014/main" val="830416131"/>
                    </a:ext>
                  </a:extLst>
                </a:gridCol>
                <a:gridCol w="3090672">
                  <a:extLst>
                    <a:ext uri="{9D8B030D-6E8A-4147-A177-3AD203B41FA5}">
                      <a16:colId xmlns:a16="http://schemas.microsoft.com/office/drawing/2014/main" val="2019874011"/>
                    </a:ext>
                  </a:extLst>
                </a:gridCol>
                <a:gridCol w="3163824">
                  <a:extLst>
                    <a:ext uri="{9D8B030D-6E8A-4147-A177-3AD203B41FA5}">
                      <a16:colId xmlns:a16="http://schemas.microsoft.com/office/drawing/2014/main" val="2436673938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2163354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Procurement Services</a:t>
                      </a:r>
                      <a:r>
                        <a:rPr lang="en-US" sz="1200" b="1" baseline="0" dirty="0">
                          <a:solidFill>
                            <a:schemeClr val="tx1"/>
                          </a:solidFill>
                        </a:rPr>
                        <a:t> Role and Responsibility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Procurement Services can obtain quotes for departments upon receipt of specifications/scope of work. </a:t>
                      </a:r>
                    </a:p>
                    <a:p>
                      <a:pPr algn="l"/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If a department obtains their own quotes, they should forward to Procurement Services for review. Quotes must be apples to apples for comparison and evaluation.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Provide advise and support as needed with identification of best value and possible suppliers, including suppliers that support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</a:rPr>
                        <a:t> university diversity efforts.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Review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</a:rPr>
                        <a:t> specs and scope of work.</a:t>
                      </a:r>
                    </a:p>
                    <a:p>
                      <a:pPr algn="l"/>
                      <a:endParaRPr lang="en-US" sz="1200" b="0" baseline="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en-US" sz="1200" b="0" baseline="0" dirty="0">
                          <a:solidFill>
                            <a:schemeClr val="tx1"/>
                          </a:solidFill>
                        </a:rPr>
                        <a:t>Issue ITB or ITN.</a:t>
                      </a:r>
                    </a:p>
                    <a:p>
                      <a:pPr algn="l"/>
                      <a:endParaRPr lang="en-US" sz="1200" b="0" baseline="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en-US" sz="1200" b="0" baseline="0" dirty="0">
                          <a:solidFill>
                            <a:schemeClr val="tx1"/>
                          </a:solidFill>
                        </a:rPr>
                        <a:t>Work with Department on evaluation of bid or proposal responses.</a:t>
                      </a:r>
                    </a:p>
                    <a:p>
                      <a:pPr algn="l"/>
                      <a:endParaRPr lang="en-US" sz="1200" b="0" baseline="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en-US" sz="1200" b="0" baseline="0" dirty="0">
                          <a:solidFill>
                            <a:schemeClr val="tx1"/>
                          </a:solidFill>
                        </a:rPr>
                        <a:t>May contact other sources to benchmark against best in class peers </a:t>
                      </a:r>
                    </a:p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63241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304007"/>
              </p:ext>
            </p:extLst>
          </p:nvPr>
        </p:nvGraphicFramePr>
        <p:xfrm>
          <a:off x="548639" y="5234939"/>
          <a:ext cx="11183112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216">
                  <a:extLst>
                    <a:ext uri="{9D8B030D-6E8A-4147-A177-3AD203B41FA5}">
                      <a16:colId xmlns:a16="http://schemas.microsoft.com/office/drawing/2014/main" val="830416131"/>
                    </a:ext>
                  </a:extLst>
                </a:gridCol>
                <a:gridCol w="3090672">
                  <a:extLst>
                    <a:ext uri="{9D8B030D-6E8A-4147-A177-3AD203B41FA5}">
                      <a16:colId xmlns:a16="http://schemas.microsoft.com/office/drawing/2014/main" val="2019874011"/>
                    </a:ext>
                  </a:extLst>
                </a:gridCol>
                <a:gridCol w="3163824">
                  <a:extLst>
                    <a:ext uri="{9D8B030D-6E8A-4147-A177-3AD203B41FA5}">
                      <a16:colId xmlns:a16="http://schemas.microsoft.com/office/drawing/2014/main" val="2436673938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2163354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Est. Time to Complete</a:t>
                      </a:r>
                    </a:p>
                  </a:txBody>
                  <a:tcPr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 to 2 days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3 days to 7 days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ITB: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</a:rPr>
                        <a:t> 14 to 30 days</a:t>
                      </a:r>
                    </a:p>
                    <a:p>
                      <a:pPr algn="l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ITN: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</a:rPr>
                        <a:t> 60 to 180 days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63241"/>
                  </a:ext>
                </a:extLst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8639" y="6356350"/>
            <a:ext cx="11183112" cy="365125"/>
          </a:xfrm>
        </p:spPr>
        <p:txBody>
          <a:bodyPr/>
          <a:lstStyle/>
          <a:p>
            <a:pPr algn="l"/>
            <a:r>
              <a:rPr lang="en-US" dirty="0"/>
              <a:t>Form: Page 1 of 4                                     New                                                       Approved by:  Rosey Murton                                                                                               Date: 02/03/2020</a:t>
            </a:r>
          </a:p>
        </p:txBody>
      </p:sp>
    </p:spTree>
    <p:extLst>
      <p:ext uri="{BB962C8B-B14F-4D97-AF65-F5344CB8AC3E}">
        <p14:creationId xmlns:p14="http://schemas.microsoft.com/office/powerpoint/2010/main" val="20709362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4AB8C24586C447B9B6B35DA2D81899" ma:contentTypeVersion="10" ma:contentTypeDescription="Create a new document." ma:contentTypeScope="" ma:versionID="f856f1698a027af7fa45d08e95650f7d">
  <xsd:schema xmlns:xsd="http://www.w3.org/2001/XMLSchema" xmlns:xs="http://www.w3.org/2001/XMLSchema" xmlns:p="http://schemas.microsoft.com/office/2006/metadata/properties" xmlns:ns3="cce9fbe8-e2ac-4011-9dff-b94b6a4fdceb" targetNamespace="http://schemas.microsoft.com/office/2006/metadata/properties" ma:root="true" ma:fieldsID="13eec4e3347f49b1328bee15a6337264" ns3:_="">
    <xsd:import namespace="cce9fbe8-e2ac-4011-9dff-b94b6a4fdce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e9fbe8-e2ac-4011-9dff-b94b6a4fdce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F6EFEEF-4ADF-471F-B671-0F0D61DDF3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e9fbe8-e2ac-4011-9dff-b94b6a4fdc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4EE260D-AF98-48A6-8ABE-3FE24686A4D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1DDDA24-027C-4DA7-BDBF-1838FF2597B6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344</Words>
  <Application>Microsoft Office PowerPoint</Application>
  <PresentationFormat>Widescreen</PresentationFormat>
  <Paragraphs>50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Printing Guide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Edward Acoff</dc:creator>
  <cp:lastModifiedBy>Karen Gibson</cp:lastModifiedBy>
  <cp:revision>13</cp:revision>
  <dcterms:created xsi:type="dcterms:W3CDTF">2020-01-31T14:43:13Z</dcterms:created>
  <dcterms:modified xsi:type="dcterms:W3CDTF">2020-08-05T14:28:13Z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0x0101004A4AB8C24586C447B9B6B35DA2D81899</vt:lpwstr>
  </property>
</Properties>
</file>