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8"/>
  </p:notesMasterIdLst>
  <p:handoutMasterIdLst>
    <p:handoutMasterId r:id="rId39"/>
  </p:handoutMasterIdLst>
  <p:sldIdLst>
    <p:sldId id="322" r:id="rId5"/>
    <p:sldId id="323" r:id="rId6"/>
    <p:sldId id="324" r:id="rId7"/>
    <p:sldId id="325" r:id="rId8"/>
    <p:sldId id="326" r:id="rId9"/>
    <p:sldId id="327" r:id="rId10"/>
    <p:sldId id="328" r:id="rId11"/>
    <p:sldId id="330" r:id="rId12"/>
    <p:sldId id="356" r:id="rId13"/>
    <p:sldId id="329" r:id="rId14"/>
    <p:sldId id="333" r:id="rId15"/>
    <p:sldId id="334" r:id="rId16"/>
    <p:sldId id="335" r:id="rId17"/>
    <p:sldId id="336" r:id="rId18"/>
    <p:sldId id="337" r:id="rId19"/>
    <p:sldId id="348" r:id="rId20"/>
    <p:sldId id="338" r:id="rId21"/>
    <p:sldId id="339" r:id="rId22"/>
    <p:sldId id="341" r:id="rId23"/>
    <p:sldId id="342" r:id="rId24"/>
    <p:sldId id="343" r:id="rId25"/>
    <p:sldId id="344" r:id="rId26"/>
    <p:sldId id="345" r:id="rId27"/>
    <p:sldId id="346" r:id="rId28"/>
    <p:sldId id="347" r:id="rId29"/>
    <p:sldId id="349" r:id="rId30"/>
    <p:sldId id="350" r:id="rId31"/>
    <p:sldId id="351" r:id="rId32"/>
    <p:sldId id="352" r:id="rId33"/>
    <p:sldId id="353" r:id="rId34"/>
    <p:sldId id="354" r:id="rId35"/>
    <p:sldId id="355" r:id="rId36"/>
    <p:sldId id="357" r:id="rId37"/>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2823AEA-B062-4C27-963C-A871DD80BFE4}">
          <p14:sldIdLst>
            <p14:sldId id="322"/>
            <p14:sldId id="323"/>
            <p14:sldId id="324"/>
            <p14:sldId id="325"/>
            <p14:sldId id="326"/>
            <p14:sldId id="327"/>
            <p14:sldId id="328"/>
            <p14:sldId id="330"/>
            <p14:sldId id="356"/>
            <p14:sldId id="329"/>
            <p14:sldId id="333"/>
            <p14:sldId id="334"/>
            <p14:sldId id="335"/>
            <p14:sldId id="336"/>
            <p14:sldId id="337"/>
            <p14:sldId id="348"/>
            <p14:sldId id="338"/>
            <p14:sldId id="339"/>
            <p14:sldId id="341"/>
            <p14:sldId id="342"/>
            <p14:sldId id="343"/>
            <p14:sldId id="344"/>
            <p14:sldId id="345"/>
            <p14:sldId id="346"/>
            <p14:sldId id="347"/>
            <p14:sldId id="349"/>
            <p14:sldId id="350"/>
            <p14:sldId id="351"/>
            <p14:sldId id="352"/>
            <p14:sldId id="353"/>
            <p14:sldId id="354"/>
            <p14:sldId id="355"/>
            <p14:sldId id="35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userDrawn="1">
          <p15:clr>
            <a:srgbClr val="A4A3A4"/>
          </p15:clr>
        </p15:guide>
        <p15:guide id="2" pos="22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2633"/>
    <a:srgbClr val="782F40"/>
    <a:srgbClr val="2C2A29"/>
    <a:srgbClr val="C5B783"/>
    <a:srgbClr val="CEB888"/>
    <a:srgbClr val="FFFFFF"/>
    <a:srgbClr val="660033"/>
    <a:srgbClr val="FF6600"/>
    <a:srgbClr val="333333"/>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55" autoAdjust="0"/>
    <p:restoredTop sz="94660"/>
  </p:normalViewPr>
  <p:slideViewPr>
    <p:cSldViewPr>
      <p:cViewPr varScale="1">
        <p:scale>
          <a:sx n="81" d="100"/>
          <a:sy n="81" d="100"/>
        </p:scale>
        <p:origin x="1670" y="62"/>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3091" y="58"/>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3"/>
          </a:xfrm>
          <a:prstGeom prst="rect">
            <a:avLst/>
          </a:prstGeom>
        </p:spPr>
        <p:txBody>
          <a:bodyPr vert="horz" lIns="93940" tIns="46971" rIns="93940" bIns="46971" rtlCol="0"/>
          <a:lstStyle>
            <a:lvl1pPr algn="l">
              <a:defRPr sz="1200"/>
            </a:lvl1pPr>
          </a:lstStyle>
          <a:p>
            <a:endParaRPr lang="en-US" dirty="0"/>
          </a:p>
        </p:txBody>
      </p:sp>
      <p:sp>
        <p:nvSpPr>
          <p:cNvPr id="3" name="Date Placeholder 2"/>
          <p:cNvSpPr>
            <a:spLocks noGrp="1"/>
          </p:cNvSpPr>
          <p:nvPr>
            <p:ph type="dt" sz="quarter" idx="1"/>
          </p:nvPr>
        </p:nvSpPr>
        <p:spPr>
          <a:xfrm>
            <a:off x="4008705" y="0"/>
            <a:ext cx="3066733" cy="468153"/>
          </a:xfrm>
          <a:prstGeom prst="rect">
            <a:avLst/>
          </a:prstGeom>
        </p:spPr>
        <p:txBody>
          <a:bodyPr vert="horz" lIns="93940" tIns="46971" rIns="93940" bIns="46971" rtlCol="0"/>
          <a:lstStyle>
            <a:lvl1pPr algn="r">
              <a:defRPr sz="1200"/>
            </a:lvl1pPr>
          </a:lstStyle>
          <a:p>
            <a:fld id="{461C4E91-D306-4D98-B14A-A8281536390A}" type="datetimeFigureOut">
              <a:rPr lang="en-US" smtClean="0"/>
              <a:t>10/2/2023</a:t>
            </a:fld>
            <a:endParaRPr lang="en-US" dirty="0"/>
          </a:p>
        </p:txBody>
      </p:sp>
      <p:sp>
        <p:nvSpPr>
          <p:cNvPr id="4" name="Footer Placeholder 3"/>
          <p:cNvSpPr>
            <a:spLocks noGrp="1"/>
          </p:cNvSpPr>
          <p:nvPr>
            <p:ph type="ftr" sz="quarter" idx="2"/>
          </p:nvPr>
        </p:nvSpPr>
        <p:spPr>
          <a:xfrm>
            <a:off x="0" y="8893297"/>
            <a:ext cx="3066733" cy="468153"/>
          </a:xfrm>
          <a:prstGeom prst="rect">
            <a:avLst/>
          </a:prstGeom>
        </p:spPr>
        <p:txBody>
          <a:bodyPr vert="horz" lIns="93940" tIns="46971" rIns="93940" bIns="469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705" y="8893297"/>
            <a:ext cx="3066733" cy="468153"/>
          </a:xfrm>
          <a:prstGeom prst="rect">
            <a:avLst/>
          </a:prstGeom>
        </p:spPr>
        <p:txBody>
          <a:bodyPr vert="horz" lIns="93940" tIns="46971" rIns="93940" bIns="46971" rtlCol="0" anchor="b"/>
          <a:lstStyle>
            <a:lvl1pPr algn="r">
              <a:defRPr sz="1200"/>
            </a:lvl1pPr>
          </a:lstStyle>
          <a:p>
            <a:fld id="{7564D329-0521-43E6-8C3E-AC826CBBE495}" type="slidenum">
              <a:rPr lang="en-US" smtClean="0"/>
              <a:t>‹#›</a:t>
            </a:fld>
            <a:endParaRPr lang="en-US" dirty="0"/>
          </a:p>
        </p:txBody>
      </p:sp>
    </p:spTree>
    <p:extLst>
      <p:ext uri="{BB962C8B-B14F-4D97-AF65-F5344CB8AC3E}">
        <p14:creationId xmlns:p14="http://schemas.microsoft.com/office/powerpoint/2010/main" val="32801338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3"/>
          </a:xfrm>
          <a:prstGeom prst="rect">
            <a:avLst/>
          </a:prstGeom>
        </p:spPr>
        <p:txBody>
          <a:bodyPr vert="horz" lIns="93940" tIns="46971" rIns="93940" bIns="46971" rtlCol="0"/>
          <a:lstStyle>
            <a:lvl1pPr algn="l">
              <a:defRPr sz="1200"/>
            </a:lvl1pPr>
          </a:lstStyle>
          <a:p>
            <a:endParaRPr lang="en-US" dirty="0"/>
          </a:p>
        </p:txBody>
      </p:sp>
      <p:sp>
        <p:nvSpPr>
          <p:cNvPr id="3" name="Date Placeholder 2"/>
          <p:cNvSpPr>
            <a:spLocks noGrp="1"/>
          </p:cNvSpPr>
          <p:nvPr>
            <p:ph type="dt" idx="1"/>
          </p:nvPr>
        </p:nvSpPr>
        <p:spPr>
          <a:xfrm>
            <a:off x="4008705" y="0"/>
            <a:ext cx="3066733" cy="468153"/>
          </a:xfrm>
          <a:prstGeom prst="rect">
            <a:avLst/>
          </a:prstGeom>
        </p:spPr>
        <p:txBody>
          <a:bodyPr vert="horz" lIns="93940" tIns="46971" rIns="93940" bIns="46971" rtlCol="0"/>
          <a:lstStyle>
            <a:lvl1pPr algn="r">
              <a:defRPr sz="1200"/>
            </a:lvl1pPr>
          </a:lstStyle>
          <a:p>
            <a:fld id="{F185DCF6-4374-4F59-825E-9C22BA42F7F8}" type="datetimeFigureOut">
              <a:rPr lang="en-US" smtClean="0"/>
              <a:t>10/2/2023</a:t>
            </a:fld>
            <a:endParaRPr lang="en-US" dirty="0"/>
          </a:p>
        </p:txBody>
      </p:sp>
      <p:sp>
        <p:nvSpPr>
          <p:cNvPr id="4" name="Slide Image Placeholder 3"/>
          <p:cNvSpPr>
            <a:spLocks noGrp="1" noRot="1" noChangeAspect="1"/>
          </p:cNvSpPr>
          <p:nvPr>
            <p:ph type="sldImg" idx="2"/>
          </p:nvPr>
        </p:nvSpPr>
        <p:spPr>
          <a:xfrm>
            <a:off x="1198563" y="703263"/>
            <a:ext cx="4679950" cy="3509962"/>
          </a:xfrm>
          <a:prstGeom prst="rect">
            <a:avLst/>
          </a:prstGeom>
          <a:noFill/>
          <a:ln w="12700">
            <a:solidFill>
              <a:prstClr val="black"/>
            </a:solidFill>
          </a:ln>
        </p:spPr>
        <p:txBody>
          <a:bodyPr vert="horz" lIns="93940" tIns="46971" rIns="93940" bIns="46971" rtlCol="0" anchor="ctr"/>
          <a:lstStyle/>
          <a:p>
            <a:endParaRPr lang="en-US" dirty="0"/>
          </a:p>
        </p:txBody>
      </p:sp>
      <p:sp>
        <p:nvSpPr>
          <p:cNvPr id="5" name="Notes Placeholder 4"/>
          <p:cNvSpPr>
            <a:spLocks noGrp="1"/>
          </p:cNvSpPr>
          <p:nvPr>
            <p:ph type="body" sz="quarter" idx="3"/>
          </p:nvPr>
        </p:nvSpPr>
        <p:spPr>
          <a:xfrm>
            <a:off x="707708" y="4447462"/>
            <a:ext cx="5661660" cy="4213383"/>
          </a:xfrm>
          <a:prstGeom prst="rect">
            <a:avLst/>
          </a:prstGeom>
        </p:spPr>
        <p:txBody>
          <a:bodyPr vert="horz" lIns="93940" tIns="46971" rIns="93940" bIns="4697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7"/>
            <a:ext cx="3066733" cy="468153"/>
          </a:xfrm>
          <a:prstGeom prst="rect">
            <a:avLst/>
          </a:prstGeom>
        </p:spPr>
        <p:txBody>
          <a:bodyPr vert="horz" lIns="93940" tIns="46971" rIns="93940" bIns="46971"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5" y="8893297"/>
            <a:ext cx="3066733" cy="468153"/>
          </a:xfrm>
          <a:prstGeom prst="rect">
            <a:avLst/>
          </a:prstGeom>
        </p:spPr>
        <p:txBody>
          <a:bodyPr vert="horz" lIns="93940" tIns="46971" rIns="93940" bIns="46971" rtlCol="0" anchor="b"/>
          <a:lstStyle>
            <a:lvl1pPr algn="r">
              <a:defRPr sz="1200"/>
            </a:lvl1pPr>
          </a:lstStyle>
          <a:p>
            <a:fld id="{B826C91C-07F6-4542-AB73-BC02179EA8E3}" type="slidenum">
              <a:rPr lang="en-US" smtClean="0"/>
              <a:t>‹#›</a:t>
            </a:fld>
            <a:endParaRPr lang="en-US" dirty="0"/>
          </a:p>
        </p:txBody>
      </p:sp>
    </p:spTree>
    <p:extLst>
      <p:ext uri="{BB962C8B-B14F-4D97-AF65-F5344CB8AC3E}">
        <p14:creationId xmlns:p14="http://schemas.microsoft.com/office/powerpoint/2010/main" val="3538230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presentation highlights the Purchasing areas that are impacted by the UG</a:t>
            </a:r>
            <a:r>
              <a:rPr lang="en-US" baseline="0" dirty="0"/>
              <a:t> </a:t>
            </a:r>
            <a:r>
              <a:rPr lang="en-US" dirty="0"/>
              <a:t>relating to sponsored transactions, but it is important to mention that are changes affecting non-sponsored transactions as well that will be addressed separately. </a:t>
            </a:r>
          </a:p>
        </p:txBody>
      </p:sp>
      <p:sp>
        <p:nvSpPr>
          <p:cNvPr id="4" name="Slide Number Placeholder 3"/>
          <p:cNvSpPr>
            <a:spLocks noGrp="1"/>
          </p:cNvSpPr>
          <p:nvPr>
            <p:ph type="sldNum" sz="quarter" idx="10"/>
          </p:nvPr>
        </p:nvSpPr>
        <p:spPr/>
        <p:txBody>
          <a:bodyPr/>
          <a:lstStyle/>
          <a:p>
            <a:fld id="{B826C91C-07F6-4542-AB73-BC02179EA8E3}" type="slidenum">
              <a:rPr lang="en-US" smtClean="0"/>
              <a:t>1</a:t>
            </a:fld>
            <a:endParaRPr lang="en-US" dirty="0"/>
          </a:p>
        </p:txBody>
      </p:sp>
    </p:spTree>
    <p:extLst>
      <p:ext uri="{BB962C8B-B14F-4D97-AF65-F5344CB8AC3E}">
        <p14:creationId xmlns:p14="http://schemas.microsoft.com/office/powerpoint/2010/main" val="14026999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Contractors must possess the ability to perform successfully under the terms and</a:t>
            </a:r>
            <a:r>
              <a:rPr lang="en-US" baseline="0" dirty="0"/>
              <a:t> conditions of a proposed procurement.</a:t>
            </a:r>
          </a:p>
          <a:p>
            <a:endParaRPr lang="en-US" baseline="0" dirty="0"/>
          </a:p>
          <a:p>
            <a:r>
              <a:rPr lang="en-US" baseline="0" dirty="0"/>
              <a:t>Consideration will be given to such matters as contractor integrity, compliance with public policy, record of past performance, and financial and technical resources.</a:t>
            </a:r>
          </a:p>
          <a:p>
            <a:endParaRPr lang="en-US" baseline="0" dirty="0"/>
          </a:p>
          <a:p>
            <a:r>
              <a:rPr lang="en-US" baseline="0" dirty="0"/>
              <a:t>Suspension and debarment checks for contracts over $25,000 should checked and documented, or add in the clause in the procurement contract.</a:t>
            </a:r>
            <a:endParaRPr lang="en-US" dirty="0"/>
          </a:p>
        </p:txBody>
      </p:sp>
      <p:sp>
        <p:nvSpPr>
          <p:cNvPr id="4" name="Slide Number Placeholder 3"/>
          <p:cNvSpPr>
            <a:spLocks noGrp="1"/>
          </p:cNvSpPr>
          <p:nvPr>
            <p:ph type="sldNum" sz="quarter" idx="10"/>
          </p:nvPr>
        </p:nvSpPr>
        <p:spPr/>
        <p:txBody>
          <a:bodyPr/>
          <a:lstStyle/>
          <a:p>
            <a:fld id="{B826C91C-07F6-4542-AB73-BC02179EA8E3}" type="slidenum">
              <a:rPr lang="en-US" smtClean="0"/>
              <a:t>21</a:t>
            </a:fld>
            <a:endParaRPr lang="en-US" dirty="0"/>
          </a:p>
        </p:txBody>
      </p:sp>
    </p:spTree>
    <p:extLst>
      <p:ext uri="{BB962C8B-B14F-4D97-AF65-F5344CB8AC3E}">
        <p14:creationId xmlns:p14="http://schemas.microsoft.com/office/powerpoint/2010/main" val="20979129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ensure objective contractor performance and eliminate</a:t>
            </a:r>
            <a:r>
              <a:rPr lang="en-US" baseline="0" dirty="0"/>
              <a:t> unfair competitive advantage, contractors that develop or draft specifications, requirements, statements of work, or invitations for bids or requests for proposals must be excluded from competing for such procurements.</a:t>
            </a:r>
            <a:endParaRPr lang="en-US" dirty="0"/>
          </a:p>
        </p:txBody>
      </p:sp>
      <p:sp>
        <p:nvSpPr>
          <p:cNvPr id="4" name="Slide Number Placeholder 3"/>
          <p:cNvSpPr>
            <a:spLocks noGrp="1"/>
          </p:cNvSpPr>
          <p:nvPr>
            <p:ph type="sldNum" sz="quarter" idx="10"/>
          </p:nvPr>
        </p:nvSpPr>
        <p:spPr/>
        <p:txBody>
          <a:bodyPr/>
          <a:lstStyle/>
          <a:p>
            <a:fld id="{B826C91C-07F6-4542-AB73-BC02179EA8E3}" type="slidenum">
              <a:rPr lang="en-US" smtClean="0"/>
              <a:t>22</a:t>
            </a:fld>
            <a:endParaRPr lang="en-US" dirty="0"/>
          </a:p>
        </p:txBody>
      </p:sp>
    </p:spTree>
    <p:extLst>
      <p:ext uri="{BB962C8B-B14F-4D97-AF65-F5344CB8AC3E}">
        <p14:creationId xmlns:p14="http://schemas.microsoft.com/office/powerpoint/2010/main" val="4715490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last bullet is new.</a:t>
            </a:r>
          </a:p>
        </p:txBody>
      </p:sp>
      <p:sp>
        <p:nvSpPr>
          <p:cNvPr id="4" name="Slide Number Placeholder 3"/>
          <p:cNvSpPr>
            <a:spLocks noGrp="1"/>
          </p:cNvSpPr>
          <p:nvPr>
            <p:ph type="sldNum" sz="quarter" idx="10"/>
          </p:nvPr>
        </p:nvSpPr>
        <p:spPr/>
        <p:txBody>
          <a:bodyPr/>
          <a:lstStyle/>
          <a:p>
            <a:fld id="{B826C91C-07F6-4542-AB73-BC02179EA8E3}" type="slidenum">
              <a:rPr lang="en-US" smtClean="0"/>
              <a:t>23</a:t>
            </a:fld>
            <a:endParaRPr lang="en-US" dirty="0"/>
          </a:p>
        </p:txBody>
      </p:sp>
    </p:spTree>
    <p:extLst>
      <p:ext uri="{BB962C8B-B14F-4D97-AF65-F5344CB8AC3E}">
        <p14:creationId xmlns:p14="http://schemas.microsoft.com/office/powerpoint/2010/main" val="1875677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Micro-Purchase</a:t>
            </a:r>
            <a:r>
              <a:rPr lang="en-US" baseline="0" dirty="0"/>
              <a:t> procurement is the acquisition of supplies or services, the aggregate dollar amount of which does not exceed $10,000. To the extend practicable, the non-Federal entity must distribute micro-purchases equitably among qualified suppliers. Micro-purchases may be awarded without soliciting competitive quotations if we consider the price to be reasonable. NOTE: Auditors look to see if we are splitting orders to bypass Procurement processes for bidding. They want you to bid when you buy more.</a:t>
            </a:r>
          </a:p>
          <a:p>
            <a:endParaRPr lang="en-US" baseline="0" dirty="0"/>
          </a:p>
          <a:p>
            <a:r>
              <a:rPr lang="en-US" baseline="0" dirty="0"/>
              <a:t>Small Purchases:  Small purchases are relatively simple and informal procurements of goods/services that do not cost above $149,999K. If small purchase procedures are used, price or rate quotations must be obtained from an adequate number of qualified sources. The FAR states 3 is the minimum. </a:t>
            </a:r>
          </a:p>
          <a:p>
            <a:endParaRPr lang="en-US" baseline="0" dirty="0"/>
          </a:p>
          <a:p>
            <a:r>
              <a:rPr lang="en-US" baseline="0" dirty="0"/>
              <a:t>Sealed Bids:  Publicly solicited and a firm fixed price contract (lump sum or unit price) is awarded to the responsible bidder whose bid, conforming with all material terms and conditions of the invitation to bid, is the lowest in price.</a:t>
            </a:r>
          </a:p>
          <a:p>
            <a:endParaRPr lang="en-US" baseline="0" dirty="0"/>
          </a:p>
          <a:p>
            <a:r>
              <a:rPr lang="en-US" baseline="0" dirty="0"/>
              <a:t>Proposals:  Formal Invitation to Negotiate (ITN) where suppliers submit proposals and negotiations ensue. Must identify all evaluation factors and their relative importance. Must have a written method for conducting technical evaluations of the proposals received and for selecting recipients. An award is made to the responsible firm that is the best value to FSU with price and other factors considered. </a:t>
            </a:r>
          </a:p>
          <a:p>
            <a:endParaRPr lang="en-US" baseline="0" dirty="0"/>
          </a:p>
          <a:p>
            <a:r>
              <a:rPr lang="en-US" baseline="0" dirty="0"/>
              <a:t>Non-Competitive proposals:  Solicitation of a proposal only from one source. See next slide…</a:t>
            </a:r>
            <a:endParaRPr lang="en-US" dirty="0"/>
          </a:p>
        </p:txBody>
      </p:sp>
      <p:sp>
        <p:nvSpPr>
          <p:cNvPr id="4" name="Slide Number Placeholder 3"/>
          <p:cNvSpPr>
            <a:spLocks noGrp="1"/>
          </p:cNvSpPr>
          <p:nvPr>
            <p:ph type="sldNum" sz="quarter" idx="10"/>
          </p:nvPr>
        </p:nvSpPr>
        <p:spPr/>
        <p:txBody>
          <a:bodyPr/>
          <a:lstStyle/>
          <a:p>
            <a:fld id="{B826C91C-07F6-4542-AB73-BC02179EA8E3}" type="slidenum">
              <a:rPr lang="en-US" smtClean="0"/>
              <a:t>26</a:t>
            </a:fld>
            <a:endParaRPr lang="en-US" dirty="0"/>
          </a:p>
        </p:txBody>
      </p:sp>
    </p:spTree>
    <p:extLst>
      <p:ext uri="{BB962C8B-B14F-4D97-AF65-F5344CB8AC3E}">
        <p14:creationId xmlns:p14="http://schemas.microsoft.com/office/powerpoint/2010/main" val="12408351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a:t>
            </a:r>
            <a:r>
              <a:rPr lang="en-US" baseline="0" dirty="0"/>
              <a:t> sole source you can no longer use “continuity of research”. There must be a more deliberate attempt at researching/screening and documenting a fair and reasonable price via a cost price analysis. </a:t>
            </a:r>
            <a:endParaRPr lang="en-US" dirty="0"/>
          </a:p>
        </p:txBody>
      </p:sp>
      <p:sp>
        <p:nvSpPr>
          <p:cNvPr id="4" name="Slide Number Placeholder 3"/>
          <p:cNvSpPr>
            <a:spLocks noGrp="1"/>
          </p:cNvSpPr>
          <p:nvPr>
            <p:ph type="sldNum" sz="quarter" idx="10"/>
          </p:nvPr>
        </p:nvSpPr>
        <p:spPr/>
        <p:txBody>
          <a:bodyPr/>
          <a:lstStyle/>
          <a:p>
            <a:fld id="{B826C91C-07F6-4542-AB73-BC02179EA8E3}" type="slidenum">
              <a:rPr lang="en-US" smtClean="0"/>
              <a:t>27</a:t>
            </a:fld>
            <a:endParaRPr lang="en-US" dirty="0"/>
          </a:p>
        </p:txBody>
      </p:sp>
    </p:spTree>
    <p:extLst>
      <p:ext uri="{BB962C8B-B14F-4D97-AF65-F5344CB8AC3E}">
        <p14:creationId xmlns:p14="http://schemas.microsoft.com/office/powerpoint/2010/main" val="23466799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Which means we must:</a:t>
            </a:r>
          </a:p>
          <a:p>
            <a:pPr marL="171450" indent="-171450">
              <a:buFont typeface="Arial" panose="020B0604020202020204" pitchFamily="34" charset="0"/>
              <a:buChar char="•"/>
            </a:pPr>
            <a:r>
              <a:rPr lang="en-US" dirty="0"/>
              <a:t>place</a:t>
            </a:r>
            <a:r>
              <a:rPr lang="en-US" baseline="0" dirty="0"/>
              <a:t> qualified firms on solicitation lists</a:t>
            </a:r>
          </a:p>
          <a:p>
            <a:pPr marL="171450" indent="-171450">
              <a:buFont typeface="Arial" panose="020B0604020202020204" pitchFamily="34" charset="0"/>
              <a:buChar char="•"/>
            </a:pPr>
            <a:r>
              <a:rPr lang="en-US" baseline="0" dirty="0"/>
              <a:t>Solicit whenever possible</a:t>
            </a:r>
          </a:p>
          <a:p>
            <a:pPr marL="171450" indent="-171450">
              <a:buFont typeface="Arial" panose="020B0604020202020204" pitchFamily="34" charset="0"/>
              <a:buChar char="•"/>
            </a:pPr>
            <a:r>
              <a:rPr lang="en-US" baseline="0" dirty="0"/>
              <a:t>Divide total requirements, when economically feasible, into small tasks or quantities to permit maximum participation</a:t>
            </a:r>
          </a:p>
          <a:p>
            <a:pPr marL="171450" indent="-171450">
              <a:buFont typeface="Arial" panose="020B0604020202020204" pitchFamily="34" charset="0"/>
              <a:buChar char="•"/>
            </a:pPr>
            <a:r>
              <a:rPr lang="en-US" baseline="0" dirty="0"/>
              <a:t>Establish delivery schedules, where the requirement permits</a:t>
            </a:r>
          </a:p>
          <a:p>
            <a:pPr marL="171450" indent="-171450">
              <a:buFont typeface="Arial" panose="020B0604020202020204" pitchFamily="34" charset="0"/>
              <a:buChar char="•"/>
            </a:pPr>
            <a:r>
              <a:rPr lang="en-US" baseline="0" dirty="0"/>
              <a:t>Use the services of organizations like the Small Business Administration and Minority Business Development Agency; and</a:t>
            </a:r>
          </a:p>
          <a:p>
            <a:pPr marL="171450" indent="-171450">
              <a:buFont typeface="Arial" panose="020B0604020202020204" pitchFamily="34" charset="0"/>
              <a:buChar char="•"/>
            </a:pPr>
            <a:r>
              <a:rPr lang="en-US" baseline="0" dirty="0"/>
              <a:t>Require the prime contractor, if subcontracts are to be let, to take affirmative steps from this section.</a:t>
            </a:r>
            <a:endParaRPr lang="en-US" dirty="0"/>
          </a:p>
        </p:txBody>
      </p:sp>
      <p:sp>
        <p:nvSpPr>
          <p:cNvPr id="4" name="Slide Number Placeholder 3"/>
          <p:cNvSpPr>
            <a:spLocks noGrp="1"/>
          </p:cNvSpPr>
          <p:nvPr>
            <p:ph type="sldNum" sz="quarter" idx="10"/>
          </p:nvPr>
        </p:nvSpPr>
        <p:spPr/>
        <p:txBody>
          <a:bodyPr/>
          <a:lstStyle/>
          <a:p>
            <a:fld id="{B826C91C-07F6-4542-AB73-BC02179EA8E3}" type="slidenum">
              <a:rPr lang="en-US" smtClean="0"/>
              <a:t>28</a:t>
            </a:fld>
            <a:endParaRPr lang="en-US" dirty="0"/>
          </a:p>
        </p:txBody>
      </p:sp>
    </p:spTree>
    <p:extLst>
      <p:ext uri="{BB962C8B-B14F-4D97-AF65-F5344CB8AC3E}">
        <p14:creationId xmlns:p14="http://schemas.microsoft.com/office/powerpoint/2010/main" val="7148598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 purchase price exceeds $10K or the value of the</a:t>
            </a:r>
            <a:r>
              <a:rPr lang="en-US" baseline="0" dirty="0"/>
              <a:t> quantity acquired by the preceding fiscal year exceeded $10K… must establish an affirmative procurement program for procurement of recovered materials identified in the EPA guidelines (i.e. Copier Paper).  This is a new requirement and applied to every fund not just federal funds.</a:t>
            </a:r>
            <a:endParaRPr lang="en-US" dirty="0"/>
          </a:p>
        </p:txBody>
      </p:sp>
      <p:sp>
        <p:nvSpPr>
          <p:cNvPr id="4" name="Slide Number Placeholder 3"/>
          <p:cNvSpPr>
            <a:spLocks noGrp="1"/>
          </p:cNvSpPr>
          <p:nvPr>
            <p:ph type="sldNum" sz="quarter" idx="10"/>
          </p:nvPr>
        </p:nvSpPr>
        <p:spPr/>
        <p:txBody>
          <a:bodyPr/>
          <a:lstStyle/>
          <a:p>
            <a:fld id="{B826C91C-07F6-4542-AB73-BC02179EA8E3}" type="slidenum">
              <a:rPr lang="en-US" smtClean="0"/>
              <a:t>29</a:t>
            </a:fld>
            <a:endParaRPr lang="en-US" dirty="0"/>
          </a:p>
        </p:txBody>
      </p:sp>
    </p:spTree>
    <p:extLst>
      <p:ext uri="{BB962C8B-B14F-4D97-AF65-F5344CB8AC3E}">
        <p14:creationId xmlns:p14="http://schemas.microsoft.com/office/powerpoint/2010/main" val="36060677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cost plus a percentage of cost must not be used.</a:t>
            </a:r>
            <a:r>
              <a:rPr lang="en-US" baseline="0" dirty="0"/>
              <a:t> Must tell suppliers we will not accept cost plus and have them go back and quote percentage discounts off list.</a:t>
            </a:r>
          </a:p>
          <a:p>
            <a:endParaRPr lang="en-US" baseline="0" dirty="0"/>
          </a:p>
          <a:p>
            <a:r>
              <a:rPr lang="en-US" sz="1200" kern="1200" dirty="0">
                <a:solidFill>
                  <a:schemeClr val="tx1"/>
                </a:solidFill>
                <a:effectLst/>
                <a:latin typeface="+mn-lt"/>
                <a:ea typeface="+mn-ea"/>
                <a:cs typeface="+mn-cs"/>
              </a:rPr>
              <a:t>The method and degree of analysis is dependent on the </a:t>
            </a:r>
          </a:p>
          <a:p>
            <a:r>
              <a:rPr lang="en-US" sz="1200" kern="1200" dirty="0">
                <a:solidFill>
                  <a:schemeClr val="tx1"/>
                </a:solidFill>
                <a:effectLst/>
                <a:latin typeface="+mn-lt"/>
                <a:ea typeface="+mn-ea"/>
                <a:cs typeface="+mn-cs"/>
              </a:rPr>
              <a:t>facts surrounding the particular procurement situation, </a:t>
            </a:r>
          </a:p>
          <a:p>
            <a:r>
              <a:rPr lang="en-US" sz="1200" kern="1200" dirty="0">
                <a:solidFill>
                  <a:schemeClr val="tx1"/>
                </a:solidFill>
                <a:effectLst/>
                <a:latin typeface="+mn-lt"/>
                <a:ea typeface="+mn-ea"/>
                <a:cs typeface="+mn-cs"/>
              </a:rPr>
              <a:t>but as a starting point, the non-</a:t>
            </a:r>
          </a:p>
          <a:p>
            <a:r>
              <a:rPr lang="en-US" sz="1200" kern="1200" dirty="0">
                <a:solidFill>
                  <a:schemeClr val="tx1"/>
                </a:solidFill>
                <a:effectLst/>
                <a:latin typeface="+mn-lt"/>
                <a:ea typeface="+mn-ea"/>
                <a:cs typeface="+mn-cs"/>
              </a:rPr>
              <a:t>Federal entity must make </a:t>
            </a:r>
          </a:p>
          <a:p>
            <a:r>
              <a:rPr lang="en-US" sz="1200" kern="1200" dirty="0">
                <a:solidFill>
                  <a:schemeClr val="tx1"/>
                </a:solidFill>
                <a:effectLst/>
                <a:latin typeface="+mn-lt"/>
                <a:ea typeface="+mn-ea"/>
                <a:cs typeface="+mn-cs"/>
              </a:rPr>
              <a:t>independent estimates before receiving bids or proposals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Independent estimates can be:</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Previous contracts or publicly available contracts such as those published by a government or public university</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Quotes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Web Prices</a:t>
            </a:r>
          </a:p>
          <a:p>
            <a:endParaRPr lang="en-US" dirty="0"/>
          </a:p>
        </p:txBody>
      </p:sp>
      <p:sp>
        <p:nvSpPr>
          <p:cNvPr id="4" name="Slide Number Placeholder 3"/>
          <p:cNvSpPr>
            <a:spLocks noGrp="1"/>
          </p:cNvSpPr>
          <p:nvPr>
            <p:ph type="sldNum" sz="quarter" idx="10"/>
          </p:nvPr>
        </p:nvSpPr>
        <p:spPr/>
        <p:txBody>
          <a:bodyPr/>
          <a:lstStyle/>
          <a:p>
            <a:fld id="{B826C91C-07F6-4542-AB73-BC02179EA8E3}" type="slidenum">
              <a:rPr lang="en-US" smtClean="0"/>
              <a:t>30</a:t>
            </a:fld>
            <a:endParaRPr lang="en-US" dirty="0"/>
          </a:p>
        </p:txBody>
      </p:sp>
    </p:spTree>
    <p:extLst>
      <p:ext uri="{BB962C8B-B14F-4D97-AF65-F5344CB8AC3E}">
        <p14:creationId xmlns:p14="http://schemas.microsoft.com/office/powerpoint/2010/main" val="16304030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isn’t within the Procurement Section of UG however,</a:t>
            </a:r>
            <a:r>
              <a:rPr lang="en-US" baseline="0" dirty="0"/>
              <a:t> it’s something to know about because it touches on Procurement.</a:t>
            </a:r>
            <a:endParaRPr lang="en-US" dirty="0"/>
          </a:p>
        </p:txBody>
      </p:sp>
      <p:sp>
        <p:nvSpPr>
          <p:cNvPr id="4" name="Slide Number Placeholder 3"/>
          <p:cNvSpPr>
            <a:spLocks noGrp="1"/>
          </p:cNvSpPr>
          <p:nvPr>
            <p:ph type="sldNum" sz="quarter" idx="10"/>
          </p:nvPr>
        </p:nvSpPr>
        <p:spPr/>
        <p:txBody>
          <a:bodyPr/>
          <a:lstStyle/>
          <a:p>
            <a:fld id="{B826C91C-07F6-4542-AB73-BC02179EA8E3}" type="slidenum">
              <a:rPr lang="en-US" smtClean="0"/>
              <a:t>31</a:t>
            </a:fld>
            <a:endParaRPr lang="en-US" dirty="0"/>
          </a:p>
        </p:txBody>
      </p:sp>
    </p:spTree>
    <p:extLst>
      <p:ext uri="{BB962C8B-B14F-4D97-AF65-F5344CB8AC3E}">
        <p14:creationId xmlns:p14="http://schemas.microsoft.com/office/powerpoint/2010/main" val="13612579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Something else that PI’s must be aware of.</a:t>
            </a:r>
            <a:r>
              <a:rPr lang="en-US" baseline="0" dirty="0"/>
              <a:t> This was brought forth in Procurement.</a:t>
            </a:r>
            <a:endParaRPr lang="en-US" dirty="0"/>
          </a:p>
        </p:txBody>
      </p:sp>
      <p:sp>
        <p:nvSpPr>
          <p:cNvPr id="4" name="Slide Number Placeholder 3"/>
          <p:cNvSpPr>
            <a:spLocks noGrp="1"/>
          </p:cNvSpPr>
          <p:nvPr>
            <p:ph type="sldNum" sz="quarter" idx="10"/>
          </p:nvPr>
        </p:nvSpPr>
        <p:spPr/>
        <p:txBody>
          <a:bodyPr/>
          <a:lstStyle/>
          <a:p>
            <a:fld id="{B826C91C-07F6-4542-AB73-BC02179EA8E3}" type="slidenum">
              <a:rPr lang="en-US" smtClean="0"/>
              <a:t>32</a:t>
            </a:fld>
            <a:endParaRPr lang="en-US" dirty="0"/>
          </a:p>
        </p:txBody>
      </p:sp>
    </p:spTree>
    <p:extLst>
      <p:ext uri="{BB962C8B-B14F-4D97-AF65-F5344CB8AC3E}">
        <p14:creationId xmlns:p14="http://schemas.microsoft.com/office/powerpoint/2010/main" val="4180892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Office of Management and Budget (</a:t>
            </a:r>
            <a:r>
              <a:rPr lang="en-US" b="1" dirty="0"/>
              <a:t>OMB</a:t>
            </a:r>
            <a:r>
              <a:rPr lang="en-US" dirty="0"/>
              <a:t>) ... </a:t>
            </a:r>
            <a:r>
              <a:rPr lang="en-US" b="1" dirty="0"/>
              <a:t>OMB</a:t>
            </a:r>
            <a:r>
              <a:rPr lang="en-US" dirty="0"/>
              <a:t> is the largest component of the Executive Office of the President. It reports directly to the President and helps a wide range of executive departments and agencies across the Federal </a:t>
            </a:r>
            <a:r>
              <a:rPr lang="en-US" b="1" dirty="0"/>
              <a:t>Government</a:t>
            </a:r>
            <a:r>
              <a:rPr lang="en-US" dirty="0"/>
              <a:t> to implement the commitments and priorities of the President.</a:t>
            </a:r>
          </a:p>
          <a:p>
            <a:endParaRPr lang="en-US" dirty="0"/>
          </a:p>
          <a:p>
            <a:r>
              <a:rPr lang="en-US" dirty="0"/>
              <a:t>In addition, </a:t>
            </a:r>
            <a:r>
              <a:rPr lang="en-US" b="1" dirty="0"/>
              <a:t>OMB</a:t>
            </a:r>
            <a:r>
              <a:rPr lang="en-US" dirty="0"/>
              <a:t> oversees and coordinates the Administration's procurement, financial management, information, and regulatory policies.</a:t>
            </a:r>
          </a:p>
        </p:txBody>
      </p:sp>
      <p:sp>
        <p:nvSpPr>
          <p:cNvPr id="4" name="Slide Number Placeholder 3"/>
          <p:cNvSpPr>
            <a:spLocks noGrp="1"/>
          </p:cNvSpPr>
          <p:nvPr>
            <p:ph type="sldNum" sz="quarter" idx="10"/>
          </p:nvPr>
        </p:nvSpPr>
        <p:spPr/>
        <p:txBody>
          <a:bodyPr/>
          <a:lstStyle/>
          <a:p>
            <a:fld id="{B826C91C-07F6-4542-AB73-BC02179EA8E3}" type="slidenum">
              <a:rPr lang="en-US" smtClean="0"/>
              <a:t>2</a:t>
            </a:fld>
            <a:endParaRPr lang="en-US" dirty="0"/>
          </a:p>
        </p:txBody>
      </p:sp>
    </p:spTree>
    <p:extLst>
      <p:ext uri="{BB962C8B-B14F-4D97-AF65-F5344CB8AC3E}">
        <p14:creationId xmlns:p14="http://schemas.microsoft.com/office/powerpoint/2010/main" val="2180027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A110 is the Procurement circular</a:t>
            </a:r>
            <a:r>
              <a:rPr lang="en-US" baseline="0" dirty="0"/>
              <a:t> and this is what we will be focusing on today.</a:t>
            </a:r>
            <a:endParaRPr lang="en-US" dirty="0"/>
          </a:p>
        </p:txBody>
      </p:sp>
      <p:sp>
        <p:nvSpPr>
          <p:cNvPr id="4" name="Slide Number Placeholder 3"/>
          <p:cNvSpPr>
            <a:spLocks noGrp="1"/>
          </p:cNvSpPr>
          <p:nvPr>
            <p:ph type="sldNum" sz="quarter" idx="10"/>
          </p:nvPr>
        </p:nvSpPr>
        <p:spPr/>
        <p:txBody>
          <a:bodyPr/>
          <a:lstStyle/>
          <a:p>
            <a:fld id="{B826C91C-07F6-4542-AB73-BC02179EA8E3}" type="slidenum">
              <a:rPr lang="en-US" smtClean="0"/>
              <a:t>3</a:t>
            </a:fld>
            <a:endParaRPr lang="en-US" dirty="0"/>
          </a:p>
        </p:txBody>
      </p:sp>
    </p:spTree>
    <p:extLst>
      <p:ext uri="{BB962C8B-B14F-4D97-AF65-F5344CB8AC3E}">
        <p14:creationId xmlns:p14="http://schemas.microsoft.com/office/powerpoint/2010/main" val="3168534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What this equates to is a more formal, contract-like set of </a:t>
            </a:r>
          </a:p>
          <a:p>
            <a:r>
              <a:rPr lang="en-US" sz="1200" kern="1200" dirty="0">
                <a:solidFill>
                  <a:schemeClr val="tx1"/>
                </a:solidFill>
                <a:effectLst/>
                <a:latin typeface="+mn-lt"/>
                <a:ea typeface="+mn-ea"/>
                <a:cs typeface="+mn-cs"/>
              </a:rPr>
              <a:t>Rules.</a:t>
            </a:r>
          </a:p>
        </p:txBody>
      </p:sp>
      <p:sp>
        <p:nvSpPr>
          <p:cNvPr id="4" name="Slide Number Placeholder 3"/>
          <p:cNvSpPr>
            <a:spLocks noGrp="1"/>
          </p:cNvSpPr>
          <p:nvPr>
            <p:ph type="sldNum" sz="quarter" idx="10"/>
          </p:nvPr>
        </p:nvSpPr>
        <p:spPr/>
        <p:txBody>
          <a:bodyPr/>
          <a:lstStyle/>
          <a:p>
            <a:fld id="{B826C91C-07F6-4542-AB73-BC02179EA8E3}" type="slidenum">
              <a:rPr lang="en-US" smtClean="0"/>
              <a:t>4</a:t>
            </a:fld>
            <a:endParaRPr lang="en-US" dirty="0"/>
          </a:p>
        </p:txBody>
      </p:sp>
    </p:spTree>
    <p:extLst>
      <p:ext uri="{BB962C8B-B14F-4D97-AF65-F5344CB8AC3E}">
        <p14:creationId xmlns:p14="http://schemas.microsoft.com/office/powerpoint/2010/main" val="3587584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much of the UG took effect on December26, 2014, the government delayed implementation of the procurement sections</a:t>
            </a:r>
            <a:r>
              <a:rPr lang="en-US" baseline="0" dirty="0"/>
              <a:t> due to the Micro-Purchase threshold which originally was at $3000 but was increased to $10K recently. </a:t>
            </a:r>
            <a:endParaRPr lang="en-US" dirty="0"/>
          </a:p>
          <a:p>
            <a:endParaRPr lang="en-US" dirty="0"/>
          </a:p>
          <a:p>
            <a:r>
              <a:rPr lang="en-US" dirty="0"/>
              <a:t>Procurement Standards held off due to decision on micro-purchase</a:t>
            </a:r>
            <a:r>
              <a:rPr lang="en-US" baseline="0" dirty="0"/>
              <a:t> threshold.</a:t>
            </a:r>
          </a:p>
          <a:p>
            <a:endParaRPr lang="en-US" baseline="0" dirty="0"/>
          </a:p>
          <a:p>
            <a:r>
              <a:rPr lang="en-US" baseline="0" dirty="0"/>
              <a:t>Grants currently under A110 will continue until grant ends unless we change it to terms to new Uniform Guidance.</a:t>
            </a:r>
            <a:endParaRPr lang="en-US" dirty="0"/>
          </a:p>
        </p:txBody>
      </p:sp>
      <p:sp>
        <p:nvSpPr>
          <p:cNvPr id="4" name="Slide Number Placeholder 3"/>
          <p:cNvSpPr>
            <a:spLocks noGrp="1"/>
          </p:cNvSpPr>
          <p:nvPr>
            <p:ph type="sldNum" sz="quarter" idx="10"/>
          </p:nvPr>
        </p:nvSpPr>
        <p:spPr/>
        <p:txBody>
          <a:bodyPr/>
          <a:lstStyle/>
          <a:p>
            <a:fld id="{B826C91C-07F6-4542-AB73-BC02179EA8E3}" type="slidenum">
              <a:rPr lang="en-US" smtClean="0"/>
              <a:t>5</a:t>
            </a:fld>
            <a:endParaRPr lang="en-US" dirty="0"/>
          </a:p>
        </p:txBody>
      </p:sp>
    </p:spTree>
    <p:extLst>
      <p:ext uri="{BB962C8B-B14F-4D97-AF65-F5344CB8AC3E}">
        <p14:creationId xmlns:p14="http://schemas.microsoft.com/office/powerpoint/2010/main" val="2249280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reading the requirements within Uniform Guidance, the words Must and Should are important.</a:t>
            </a:r>
            <a:r>
              <a:rPr lang="en-US" baseline="0" dirty="0"/>
              <a:t> Must is a requirement or directive while Should is a best practice or recommendation. </a:t>
            </a:r>
            <a:endParaRPr lang="en-US" dirty="0"/>
          </a:p>
        </p:txBody>
      </p:sp>
      <p:sp>
        <p:nvSpPr>
          <p:cNvPr id="4" name="Slide Number Placeholder 3"/>
          <p:cNvSpPr>
            <a:spLocks noGrp="1"/>
          </p:cNvSpPr>
          <p:nvPr>
            <p:ph type="sldNum" sz="quarter" idx="10"/>
          </p:nvPr>
        </p:nvSpPr>
        <p:spPr/>
        <p:txBody>
          <a:bodyPr/>
          <a:lstStyle/>
          <a:p>
            <a:fld id="{B826C91C-07F6-4542-AB73-BC02179EA8E3}" type="slidenum">
              <a:rPr lang="en-US" smtClean="0"/>
              <a:t>8</a:t>
            </a:fld>
            <a:endParaRPr lang="en-US" dirty="0"/>
          </a:p>
        </p:txBody>
      </p:sp>
    </p:spTree>
    <p:extLst>
      <p:ext uri="{BB962C8B-B14F-4D97-AF65-F5344CB8AC3E}">
        <p14:creationId xmlns:p14="http://schemas.microsoft.com/office/powerpoint/2010/main" val="2092032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Micro-Purchases: </a:t>
            </a:r>
            <a:r>
              <a:rPr lang="en-US" baseline="0" dirty="0"/>
              <a:t> $25K or less may not require competitive solicitations. </a:t>
            </a:r>
          </a:p>
          <a:p>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Small Purchases: $25K and up to $149,999 - requires written competitive quotes.</a:t>
            </a:r>
          </a:p>
          <a:p>
            <a:endParaRPr lang="en-US" baseline="0" dirty="0"/>
          </a:p>
          <a:p>
            <a:endParaRPr lang="en-US" baseline="0" dirty="0"/>
          </a:p>
          <a:p>
            <a:r>
              <a:rPr lang="en-US" baseline="0" dirty="0"/>
              <a:t>Sealed Bids:  $150K and up. Price is important and cost/price analysis must be performed</a:t>
            </a:r>
          </a:p>
          <a:p>
            <a:endParaRPr lang="en-US" baseline="0" dirty="0"/>
          </a:p>
          <a:p>
            <a:r>
              <a:rPr lang="en-US" baseline="0" dirty="0"/>
              <a:t>Competitive proposals:  $150K and up. Same as sealed bids. Plus must have evaluation methods.</a:t>
            </a:r>
          </a:p>
          <a:p>
            <a:endParaRPr lang="en-US" baseline="0" dirty="0"/>
          </a:p>
          <a:p>
            <a:r>
              <a:rPr lang="en-US" baseline="0" dirty="0"/>
              <a:t>Sole Source::  </a:t>
            </a:r>
          </a:p>
          <a:p>
            <a:pPr marL="171450" indent="-171450">
              <a:buFont typeface="Arial" panose="020B0604020202020204" pitchFamily="34" charset="0"/>
              <a:buChar char="•"/>
            </a:pPr>
            <a:r>
              <a:rPr lang="en-US" baseline="0" dirty="0"/>
              <a:t>Unique</a:t>
            </a:r>
          </a:p>
          <a:p>
            <a:pPr marL="171450" indent="-171450">
              <a:buFont typeface="Arial" panose="020B0604020202020204" pitchFamily="34" charset="0"/>
              <a:buChar char="•"/>
            </a:pPr>
            <a:r>
              <a:rPr lang="en-US" baseline="0" dirty="0"/>
              <a:t>Public Emergency</a:t>
            </a:r>
          </a:p>
          <a:p>
            <a:pPr marL="171450" indent="-171450">
              <a:buFont typeface="Arial" panose="020B0604020202020204" pitchFamily="34" charset="0"/>
              <a:buChar char="•"/>
            </a:pPr>
            <a:r>
              <a:rPr lang="en-US" baseline="0" dirty="0"/>
              <a:t>No Competition</a:t>
            </a:r>
          </a:p>
          <a:p>
            <a:pPr marL="171450" indent="-171450">
              <a:buFont typeface="Arial" panose="020B0604020202020204" pitchFamily="34" charset="0"/>
              <a:buChar char="•"/>
            </a:pPr>
            <a:r>
              <a:rPr lang="en-US" baseline="0" dirty="0"/>
              <a:t>Authorized by Agency</a:t>
            </a:r>
          </a:p>
          <a:p>
            <a:endParaRPr lang="en-US" baseline="0" dirty="0"/>
          </a:p>
        </p:txBody>
      </p:sp>
      <p:sp>
        <p:nvSpPr>
          <p:cNvPr id="4" name="Slide Number Placeholder 3"/>
          <p:cNvSpPr>
            <a:spLocks noGrp="1"/>
          </p:cNvSpPr>
          <p:nvPr>
            <p:ph type="sldNum" sz="quarter" idx="10"/>
          </p:nvPr>
        </p:nvSpPr>
        <p:spPr/>
        <p:txBody>
          <a:bodyPr/>
          <a:lstStyle/>
          <a:p>
            <a:fld id="{B826C91C-07F6-4542-AB73-BC02179EA8E3}" type="slidenum">
              <a:rPr lang="en-US" smtClean="0"/>
              <a:t>10</a:t>
            </a:fld>
            <a:endParaRPr lang="en-US" dirty="0"/>
          </a:p>
        </p:txBody>
      </p:sp>
    </p:spTree>
    <p:extLst>
      <p:ext uri="{BB962C8B-B14F-4D97-AF65-F5344CB8AC3E}">
        <p14:creationId xmlns:p14="http://schemas.microsoft.com/office/powerpoint/2010/main" val="3847830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Thus,</a:t>
            </a:r>
            <a:r>
              <a:rPr lang="en-US" baseline="0" dirty="0"/>
              <a:t> it’s vitally important that the purchase order or contract detail all the specifications and/or scope of work and deliverables and s</a:t>
            </a:r>
            <a:r>
              <a:rPr lang="en-US" dirty="0"/>
              <a:t>omeone has to monitor the contract</a:t>
            </a:r>
            <a:r>
              <a:rPr lang="en-US" baseline="0" dirty="0"/>
              <a:t> (i.e. a contract manager within the department). </a:t>
            </a:r>
            <a:endParaRPr lang="en-US" dirty="0"/>
          </a:p>
        </p:txBody>
      </p:sp>
      <p:sp>
        <p:nvSpPr>
          <p:cNvPr id="4" name="Slide Number Placeholder 3"/>
          <p:cNvSpPr>
            <a:spLocks noGrp="1"/>
          </p:cNvSpPr>
          <p:nvPr>
            <p:ph type="sldNum" sz="quarter" idx="10"/>
          </p:nvPr>
        </p:nvSpPr>
        <p:spPr/>
        <p:txBody>
          <a:bodyPr/>
          <a:lstStyle/>
          <a:p>
            <a:fld id="{B826C91C-07F6-4542-AB73-BC02179EA8E3}" type="slidenum">
              <a:rPr lang="en-US" smtClean="0"/>
              <a:t>13</a:t>
            </a:fld>
            <a:endParaRPr lang="en-US" dirty="0"/>
          </a:p>
        </p:txBody>
      </p:sp>
    </p:spTree>
    <p:extLst>
      <p:ext uri="{BB962C8B-B14F-4D97-AF65-F5344CB8AC3E}">
        <p14:creationId xmlns:p14="http://schemas.microsoft.com/office/powerpoint/2010/main" val="20029211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26C91C-07F6-4542-AB73-BC02179EA8E3}" type="slidenum">
              <a:rPr lang="en-US" smtClean="0"/>
              <a:t>17</a:t>
            </a:fld>
            <a:endParaRPr lang="en-US" dirty="0"/>
          </a:p>
        </p:txBody>
      </p:sp>
    </p:spTree>
    <p:extLst>
      <p:ext uri="{BB962C8B-B14F-4D97-AF65-F5344CB8AC3E}">
        <p14:creationId xmlns:p14="http://schemas.microsoft.com/office/powerpoint/2010/main" val="3625290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992184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544596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p:cNvSpPr/>
          <p:nvPr userDrawn="1"/>
        </p:nvSpPr>
        <p:spPr>
          <a:xfrm>
            <a:off x="0" y="6339599"/>
            <a:ext cx="9144000" cy="51840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4478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895601"/>
            <a:ext cx="8229600" cy="31242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flipV="1">
            <a:off x="0" y="6261027"/>
            <a:ext cx="9144000" cy="63575"/>
          </a:xfrm>
          <a:prstGeom prst="rect">
            <a:avLst/>
          </a:prstGeom>
          <a:solidFill>
            <a:srgbClr val="782F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flipV="1">
            <a:off x="0" y="6179169"/>
            <a:ext cx="9144000" cy="69933"/>
          </a:xfrm>
          <a:prstGeom prst="rect">
            <a:avLst/>
          </a:prstGeom>
          <a:solidFill>
            <a:srgbClr val="CEB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p:cNvSpPr txBox="1"/>
          <p:nvPr userDrawn="1"/>
        </p:nvSpPr>
        <p:spPr>
          <a:xfrm>
            <a:off x="7970416" y="6458839"/>
            <a:ext cx="755335" cy="276999"/>
          </a:xfrm>
          <a:prstGeom prst="rect">
            <a:avLst/>
          </a:prstGeom>
          <a:noFill/>
        </p:spPr>
        <p:txBody>
          <a:bodyPr wrap="none" rtlCol="0">
            <a:spAutoFit/>
          </a:bodyPr>
          <a:lstStyle/>
          <a:p>
            <a:r>
              <a:rPr lang="en-US" sz="1200" kern="1200" dirty="0">
                <a:solidFill>
                  <a:srgbClr val="2C2A29"/>
                </a:solidFill>
                <a:latin typeface="Arial" panose="020B0604020202020204" pitchFamily="34" charset="0"/>
                <a:ea typeface="+mn-ea"/>
                <a:cs typeface="Arial" panose="020B0604020202020204" pitchFamily="34" charset="0"/>
              </a:rPr>
              <a:t>Slide </a:t>
            </a:r>
            <a:fld id="{EF80C7B3-50C1-40A2-9411-E5A41289B86D}" type="slidenum">
              <a:rPr lang="en-US" sz="1200" kern="1200" smtClean="0">
                <a:solidFill>
                  <a:srgbClr val="2C2A29"/>
                </a:solidFill>
                <a:latin typeface="Arial" panose="020B0604020202020204" pitchFamily="34" charset="0"/>
                <a:ea typeface="+mn-ea"/>
                <a:cs typeface="Arial" panose="020B0604020202020204" pitchFamily="34" charset="0"/>
              </a:rPr>
              <a:t>‹#›</a:t>
            </a:fld>
            <a:endParaRPr lang="en-US" sz="1200" kern="1200" dirty="0">
              <a:solidFill>
                <a:srgbClr val="2C2A29"/>
              </a:solidFill>
              <a:latin typeface="Arial" panose="020B0604020202020204" pitchFamily="34" charset="0"/>
              <a:ea typeface="+mn-ea"/>
              <a:cs typeface="Arial" panose="020B0604020202020204" pitchFamily="34" charset="0"/>
            </a:endParaRPr>
          </a:p>
        </p:txBody>
      </p:sp>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477000" y="76200"/>
            <a:ext cx="2697523" cy="557582"/>
          </a:xfrm>
          <a:prstGeom prst="rect">
            <a:avLst/>
          </a:prstGeom>
        </p:spPr>
      </p:pic>
      <p:pic>
        <p:nvPicPr>
          <p:cNvPr id="12" name="Picture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695700" y="6340151"/>
            <a:ext cx="1752600" cy="456845"/>
          </a:xfrm>
          <a:prstGeom prst="rect">
            <a:avLst/>
          </a:prstGeom>
        </p:spPr>
      </p:pic>
    </p:spTree>
    <p:extLst>
      <p:ext uri="{BB962C8B-B14F-4D97-AF65-F5344CB8AC3E}">
        <p14:creationId xmlns:p14="http://schemas.microsoft.com/office/powerpoint/2010/main" val="2484942841"/>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rgbClr val="2C2A29"/>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2C2A29"/>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rgbClr val="2C2A29"/>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rgbClr val="2C2A29"/>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rgbClr val="2C2A29"/>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rgbClr val="2C2A2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40A65-F80D-4B44-93B3-11FAAAA72AB5}"/>
              </a:ext>
            </a:extLst>
          </p:cNvPr>
          <p:cNvSpPr>
            <a:spLocks noGrp="1"/>
          </p:cNvSpPr>
          <p:nvPr>
            <p:ph type="title"/>
          </p:nvPr>
        </p:nvSpPr>
        <p:spPr/>
        <p:txBody>
          <a:bodyPr>
            <a:normAutofit fontScale="90000"/>
          </a:bodyPr>
          <a:lstStyle/>
          <a:p>
            <a:r>
              <a:rPr lang="en-US" dirty="0">
                <a:solidFill>
                  <a:srgbClr val="862633"/>
                </a:solidFill>
              </a:rPr>
              <a:t>Uniform Guidance – Procurement Highlights</a:t>
            </a:r>
          </a:p>
        </p:txBody>
      </p:sp>
    </p:spTree>
    <p:extLst>
      <p:ext uri="{BB962C8B-B14F-4D97-AF65-F5344CB8AC3E}">
        <p14:creationId xmlns:p14="http://schemas.microsoft.com/office/powerpoint/2010/main" val="670983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stretch>
            <a:fillRect/>
          </a:stretch>
        </p:blipFill>
        <p:spPr>
          <a:xfrm>
            <a:off x="152400" y="762000"/>
            <a:ext cx="8839199" cy="5257800"/>
          </a:xfrm>
          <a:prstGeom prst="rect">
            <a:avLst/>
          </a:prstGeom>
        </p:spPr>
      </p:pic>
    </p:spTree>
    <p:extLst>
      <p:ext uri="{BB962C8B-B14F-4D97-AF65-F5344CB8AC3E}">
        <p14:creationId xmlns:p14="http://schemas.microsoft.com/office/powerpoint/2010/main" val="2097928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219200"/>
          </a:xfrm>
        </p:spPr>
        <p:txBody>
          <a:bodyPr/>
          <a:lstStyle/>
          <a:p>
            <a:r>
              <a:rPr lang="en-US" dirty="0">
                <a:solidFill>
                  <a:srgbClr val="862633"/>
                </a:solidFill>
              </a:rPr>
              <a:t>Procurement (200.318(a))</a:t>
            </a:r>
          </a:p>
        </p:txBody>
      </p:sp>
      <p:sp>
        <p:nvSpPr>
          <p:cNvPr id="3" name="Content Placeholder 2"/>
          <p:cNvSpPr>
            <a:spLocks noGrp="1"/>
          </p:cNvSpPr>
          <p:nvPr>
            <p:ph idx="1"/>
          </p:nvPr>
        </p:nvSpPr>
        <p:spPr>
          <a:xfrm>
            <a:off x="457200" y="2209800"/>
            <a:ext cx="8229600" cy="3810001"/>
          </a:xfrm>
        </p:spPr>
        <p:txBody>
          <a:bodyPr/>
          <a:lstStyle/>
          <a:p>
            <a:pPr marL="0" indent="0">
              <a:buNone/>
            </a:pPr>
            <a:r>
              <a:rPr lang="en-US" b="1" dirty="0"/>
              <a:t>Question:</a:t>
            </a:r>
            <a:r>
              <a:rPr lang="en-US" dirty="0"/>
              <a:t> </a:t>
            </a:r>
          </a:p>
          <a:p>
            <a:pPr marL="0" indent="0">
              <a:buNone/>
            </a:pPr>
            <a:r>
              <a:rPr lang="en-US" dirty="0"/>
              <a:t>Can/should an organization have different procurement procedures for federal and nonfederal procurements?</a:t>
            </a:r>
          </a:p>
        </p:txBody>
      </p:sp>
    </p:spTree>
    <p:extLst>
      <p:ext uri="{BB962C8B-B14F-4D97-AF65-F5344CB8AC3E}">
        <p14:creationId xmlns:p14="http://schemas.microsoft.com/office/powerpoint/2010/main" val="3908409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dirty="0">
                <a:solidFill>
                  <a:srgbClr val="862633"/>
                </a:solidFill>
              </a:rPr>
              <a:t>Procurement (200.318(a))</a:t>
            </a:r>
          </a:p>
        </p:txBody>
      </p:sp>
      <p:sp>
        <p:nvSpPr>
          <p:cNvPr id="3" name="Content Placeholder 2"/>
          <p:cNvSpPr>
            <a:spLocks noGrp="1"/>
          </p:cNvSpPr>
          <p:nvPr>
            <p:ph idx="1"/>
          </p:nvPr>
        </p:nvSpPr>
        <p:spPr>
          <a:xfrm>
            <a:off x="457200" y="1981200"/>
            <a:ext cx="8229600" cy="4038601"/>
          </a:xfrm>
        </p:spPr>
        <p:txBody>
          <a:bodyPr>
            <a:normAutofit/>
          </a:bodyPr>
          <a:lstStyle/>
          <a:p>
            <a:pPr marL="0" indent="0">
              <a:buNone/>
            </a:pPr>
            <a:r>
              <a:rPr lang="en-US" b="1" dirty="0"/>
              <a:t>Answer:</a:t>
            </a:r>
          </a:p>
          <a:p>
            <a:pPr marL="0" indent="0">
              <a:buNone/>
            </a:pPr>
            <a:r>
              <a:rPr lang="en-US" dirty="0"/>
              <a:t>The nonfederal entity must use its own documented procurement procedures which reflect applicable State, local, and tribal laws and regulations, provided that the procurements conform to applicable federal law and the Uniform Guidance</a:t>
            </a:r>
          </a:p>
        </p:txBody>
      </p:sp>
    </p:spTree>
    <p:extLst>
      <p:ext uri="{BB962C8B-B14F-4D97-AF65-F5344CB8AC3E}">
        <p14:creationId xmlns:p14="http://schemas.microsoft.com/office/powerpoint/2010/main" val="35491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a:solidFill>
                  <a:srgbClr val="862633"/>
                </a:solidFill>
              </a:rPr>
              <a:t>Procurement (200.318(b))</a:t>
            </a:r>
          </a:p>
        </p:txBody>
      </p:sp>
      <p:sp>
        <p:nvSpPr>
          <p:cNvPr id="4" name="Flowchart: Process 3"/>
          <p:cNvSpPr/>
          <p:nvPr/>
        </p:nvSpPr>
        <p:spPr>
          <a:xfrm>
            <a:off x="1371600" y="1981200"/>
            <a:ext cx="6400800" cy="1219200"/>
          </a:xfrm>
          <a:prstGeom prst="flowChartProcess">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Entities must maintain oversight to ensure that contractors perform in accordance with the</a:t>
            </a:r>
          </a:p>
        </p:txBody>
      </p:sp>
      <p:sp>
        <p:nvSpPr>
          <p:cNvPr id="5" name="Flowchart: Process 4"/>
          <p:cNvSpPr/>
          <p:nvPr/>
        </p:nvSpPr>
        <p:spPr>
          <a:xfrm>
            <a:off x="1371600" y="3581400"/>
            <a:ext cx="1676400" cy="990600"/>
          </a:xfrm>
          <a:prstGeom prst="flowChartProcess">
            <a:avLst/>
          </a:prstGeom>
          <a:solidFill>
            <a:srgbClr val="8626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terms</a:t>
            </a:r>
          </a:p>
        </p:txBody>
      </p:sp>
      <p:sp>
        <p:nvSpPr>
          <p:cNvPr id="6" name="Flowchart: Process 5"/>
          <p:cNvSpPr/>
          <p:nvPr/>
        </p:nvSpPr>
        <p:spPr>
          <a:xfrm>
            <a:off x="3276600" y="3581400"/>
            <a:ext cx="1752600" cy="990600"/>
          </a:xfrm>
          <a:prstGeom prst="flowChartProcess">
            <a:avLst/>
          </a:prstGeom>
          <a:solidFill>
            <a:srgbClr val="8626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conditions</a:t>
            </a:r>
          </a:p>
        </p:txBody>
      </p:sp>
      <p:sp>
        <p:nvSpPr>
          <p:cNvPr id="7" name="Flowchart: Process 6"/>
          <p:cNvSpPr/>
          <p:nvPr/>
        </p:nvSpPr>
        <p:spPr>
          <a:xfrm>
            <a:off x="5181600" y="3581400"/>
            <a:ext cx="2590800" cy="990600"/>
          </a:xfrm>
          <a:prstGeom prst="flowChartProcess">
            <a:avLst/>
          </a:prstGeom>
          <a:solidFill>
            <a:srgbClr val="8626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and specifications</a:t>
            </a:r>
          </a:p>
        </p:txBody>
      </p:sp>
      <p:sp>
        <p:nvSpPr>
          <p:cNvPr id="8" name="Flowchart: Process 7"/>
          <p:cNvSpPr/>
          <p:nvPr/>
        </p:nvSpPr>
        <p:spPr>
          <a:xfrm>
            <a:off x="2209800" y="4800600"/>
            <a:ext cx="4114800" cy="917448"/>
          </a:xfrm>
          <a:prstGeom prst="flowChartProcess">
            <a:avLst/>
          </a:prstGeom>
          <a:solidFill>
            <a:srgbClr val="2C2A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of their contracts or purchase orders</a:t>
            </a:r>
          </a:p>
        </p:txBody>
      </p:sp>
    </p:spTree>
    <p:extLst>
      <p:ext uri="{BB962C8B-B14F-4D97-AF65-F5344CB8AC3E}">
        <p14:creationId xmlns:p14="http://schemas.microsoft.com/office/powerpoint/2010/main" val="2569782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219200"/>
          </a:xfrm>
        </p:spPr>
        <p:txBody>
          <a:bodyPr>
            <a:normAutofit fontScale="90000"/>
          </a:bodyPr>
          <a:lstStyle/>
          <a:p>
            <a:r>
              <a:rPr lang="en-US" dirty="0">
                <a:solidFill>
                  <a:srgbClr val="862633"/>
                </a:solidFill>
              </a:rPr>
              <a:t>Individual Conflict of Interest (200.318(c)(1))</a:t>
            </a:r>
          </a:p>
        </p:txBody>
      </p:sp>
      <p:sp>
        <p:nvSpPr>
          <p:cNvPr id="3" name="Content Placeholder 2"/>
          <p:cNvSpPr>
            <a:spLocks noGrp="1"/>
          </p:cNvSpPr>
          <p:nvPr>
            <p:ph idx="1"/>
          </p:nvPr>
        </p:nvSpPr>
        <p:spPr>
          <a:xfrm>
            <a:off x="457200" y="2438400"/>
            <a:ext cx="8229600" cy="3581401"/>
          </a:xfrm>
        </p:spPr>
        <p:txBody>
          <a:bodyPr>
            <a:normAutofit fontScale="85000" lnSpcReduction="20000"/>
          </a:bodyPr>
          <a:lstStyle/>
          <a:p>
            <a:pPr marL="0" indent="0">
              <a:buNone/>
            </a:pPr>
            <a:r>
              <a:rPr lang="en-US" dirty="0"/>
              <a:t>Documented policy which states:</a:t>
            </a:r>
          </a:p>
          <a:p>
            <a:pPr marL="0" indent="0">
              <a:buNone/>
            </a:pPr>
            <a:r>
              <a:rPr lang="en-US" dirty="0"/>
              <a:t>No</a:t>
            </a:r>
          </a:p>
          <a:p>
            <a:pPr>
              <a:buFontTx/>
              <a:buChar char="-"/>
            </a:pPr>
            <a:r>
              <a:rPr lang="en-US" dirty="0"/>
              <a:t>Employee</a:t>
            </a:r>
          </a:p>
          <a:p>
            <a:pPr>
              <a:buFontTx/>
              <a:buChar char="-"/>
            </a:pPr>
            <a:r>
              <a:rPr lang="en-US" dirty="0"/>
              <a:t>Officer</a:t>
            </a:r>
          </a:p>
          <a:p>
            <a:pPr>
              <a:buFontTx/>
              <a:buChar char="-"/>
            </a:pPr>
            <a:r>
              <a:rPr lang="en-US" dirty="0"/>
              <a:t>Or Agent</a:t>
            </a:r>
          </a:p>
          <a:p>
            <a:pPr marL="0" indent="0">
              <a:buNone/>
            </a:pPr>
            <a:r>
              <a:rPr lang="en-US" dirty="0"/>
              <a:t>may participate in the selection, award, or administration of a contract supported by a Federal award if he or she has a real or apparent conflict of interest</a:t>
            </a:r>
          </a:p>
        </p:txBody>
      </p:sp>
    </p:spTree>
    <p:extLst>
      <p:ext uri="{BB962C8B-B14F-4D97-AF65-F5344CB8AC3E}">
        <p14:creationId xmlns:p14="http://schemas.microsoft.com/office/powerpoint/2010/main" val="1368721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dirty="0">
                <a:solidFill>
                  <a:srgbClr val="862633"/>
                </a:solidFill>
              </a:rPr>
              <a:t>Individual Conflict of Interest</a:t>
            </a:r>
          </a:p>
        </p:txBody>
      </p:sp>
      <p:sp>
        <p:nvSpPr>
          <p:cNvPr id="3" name="Content Placeholder 2"/>
          <p:cNvSpPr>
            <a:spLocks noGrp="1"/>
          </p:cNvSpPr>
          <p:nvPr>
            <p:ph idx="1"/>
          </p:nvPr>
        </p:nvSpPr>
        <p:spPr>
          <a:xfrm>
            <a:off x="457200" y="2057400"/>
            <a:ext cx="8229600" cy="3962401"/>
          </a:xfrm>
        </p:spPr>
        <p:txBody>
          <a:bodyPr>
            <a:normAutofit fontScale="77500" lnSpcReduction="20000"/>
          </a:bodyPr>
          <a:lstStyle/>
          <a:p>
            <a:pPr marL="0" indent="0">
              <a:buNone/>
            </a:pPr>
            <a:r>
              <a:rPr lang="en-US" dirty="0"/>
              <a:t>Such a conflict of interest would arise when:</a:t>
            </a:r>
          </a:p>
          <a:p>
            <a:pPr>
              <a:buFontTx/>
              <a:buChar char="-"/>
            </a:pPr>
            <a:r>
              <a:rPr lang="en-US" dirty="0"/>
              <a:t>The employee</a:t>
            </a:r>
          </a:p>
          <a:p>
            <a:pPr>
              <a:buFontTx/>
              <a:buChar char="-"/>
            </a:pPr>
            <a:r>
              <a:rPr lang="en-US" dirty="0"/>
              <a:t>Officer</a:t>
            </a:r>
          </a:p>
          <a:p>
            <a:pPr>
              <a:buFontTx/>
              <a:buChar char="-"/>
            </a:pPr>
            <a:r>
              <a:rPr lang="en-US" dirty="0"/>
              <a:t>Or Agent</a:t>
            </a:r>
          </a:p>
          <a:p>
            <a:pPr>
              <a:buFontTx/>
              <a:buChar char="-"/>
            </a:pPr>
            <a:r>
              <a:rPr lang="en-US" dirty="0"/>
              <a:t>Any member of his or her immediate family </a:t>
            </a:r>
          </a:p>
          <a:p>
            <a:pPr>
              <a:buFontTx/>
              <a:buChar char="-"/>
            </a:pPr>
            <a:r>
              <a:rPr lang="en-US" dirty="0"/>
              <a:t>His or her partner</a:t>
            </a:r>
          </a:p>
          <a:p>
            <a:pPr>
              <a:buFontTx/>
              <a:buChar char="-"/>
            </a:pPr>
            <a:r>
              <a:rPr lang="en-US" dirty="0"/>
              <a:t>Or an organization which employs or is about to employ any of the parties indicated herein</a:t>
            </a:r>
          </a:p>
          <a:p>
            <a:pPr marL="0" indent="0">
              <a:buNone/>
            </a:pPr>
            <a:r>
              <a:rPr lang="en-US" dirty="0"/>
              <a:t>has a financial or other interest in or a tangible personal benefit from a firm considered for a contract.</a:t>
            </a:r>
          </a:p>
        </p:txBody>
      </p:sp>
    </p:spTree>
    <p:extLst>
      <p:ext uri="{BB962C8B-B14F-4D97-AF65-F5344CB8AC3E}">
        <p14:creationId xmlns:p14="http://schemas.microsoft.com/office/powerpoint/2010/main" val="3124107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90600"/>
          </a:xfrm>
        </p:spPr>
        <p:txBody>
          <a:bodyPr/>
          <a:lstStyle/>
          <a:p>
            <a:r>
              <a:rPr lang="en-US" dirty="0">
                <a:solidFill>
                  <a:srgbClr val="862633"/>
                </a:solidFill>
              </a:rPr>
              <a:t>Individual Conflict of Interest</a:t>
            </a:r>
          </a:p>
        </p:txBody>
      </p:sp>
      <p:sp>
        <p:nvSpPr>
          <p:cNvPr id="3" name="Content Placeholder 2"/>
          <p:cNvSpPr>
            <a:spLocks noGrp="1"/>
          </p:cNvSpPr>
          <p:nvPr>
            <p:ph idx="1"/>
          </p:nvPr>
        </p:nvSpPr>
        <p:spPr>
          <a:xfrm>
            <a:off x="457200" y="1981200"/>
            <a:ext cx="8229600" cy="4038601"/>
          </a:xfrm>
        </p:spPr>
        <p:txBody>
          <a:bodyPr>
            <a:normAutofit lnSpcReduction="10000"/>
          </a:bodyPr>
          <a:lstStyle/>
          <a:p>
            <a:r>
              <a:rPr lang="en-US" dirty="0"/>
              <a:t>The officers, employees, and agents of the non-Federal entity must neither solicit nor accept gratuities, favors, or anything of monetary value from contractors or parties to subcontractors.</a:t>
            </a:r>
          </a:p>
          <a:p>
            <a:r>
              <a:rPr lang="en-US" dirty="0"/>
              <a:t>Standards of conduct must provide for disciplinary actions to be applied for violations.</a:t>
            </a:r>
          </a:p>
        </p:txBody>
      </p:sp>
    </p:spTree>
    <p:extLst>
      <p:ext uri="{BB962C8B-B14F-4D97-AF65-F5344CB8AC3E}">
        <p14:creationId xmlns:p14="http://schemas.microsoft.com/office/powerpoint/2010/main" val="2271414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371600"/>
          </a:xfrm>
        </p:spPr>
        <p:txBody>
          <a:bodyPr>
            <a:normAutofit fontScale="90000"/>
          </a:bodyPr>
          <a:lstStyle/>
          <a:p>
            <a:r>
              <a:rPr lang="en-US" dirty="0">
                <a:solidFill>
                  <a:srgbClr val="862633"/>
                </a:solidFill>
              </a:rPr>
              <a:t>Organizational Conflicts of Interest (200.318(c )(2))</a:t>
            </a:r>
          </a:p>
        </p:txBody>
      </p:sp>
      <p:sp>
        <p:nvSpPr>
          <p:cNvPr id="3" name="Content Placeholder 2"/>
          <p:cNvSpPr>
            <a:spLocks noGrp="1"/>
          </p:cNvSpPr>
          <p:nvPr>
            <p:ph idx="1"/>
          </p:nvPr>
        </p:nvSpPr>
        <p:spPr>
          <a:xfrm>
            <a:off x="457200" y="2286000"/>
            <a:ext cx="8229600" cy="3733801"/>
          </a:xfrm>
        </p:spPr>
        <p:txBody>
          <a:bodyPr>
            <a:normAutofit fontScale="85000" lnSpcReduction="10000"/>
          </a:bodyPr>
          <a:lstStyle/>
          <a:p>
            <a:pPr marL="0" indent="0">
              <a:buNone/>
            </a:pPr>
            <a:r>
              <a:rPr lang="en-US" dirty="0"/>
              <a:t>Organizational conflicts of interest means that because of relationships with:</a:t>
            </a:r>
          </a:p>
          <a:p>
            <a:pPr>
              <a:buFontTx/>
              <a:buChar char="-"/>
            </a:pPr>
            <a:r>
              <a:rPr lang="en-US" dirty="0"/>
              <a:t>A parent company</a:t>
            </a:r>
          </a:p>
          <a:p>
            <a:pPr>
              <a:buFontTx/>
              <a:buChar char="-"/>
            </a:pPr>
            <a:r>
              <a:rPr lang="en-US" dirty="0"/>
              <a:t>Affiliate</a:t>
            </a:r>
          </a:p>
          <a:p>
            <a:pPr>
              <a:buFontTx/>
              <a:buChar char="-"/>
            </a:pPr>
            <a:r>
              <a:rPr lang="en-US" dirty="0"/>
              <a:t>Or subsidiary organization</a:t>
            </a:r>
          </a:p>
          <a:p>
            <a:pPr marL="0" indent="0">
              <a:buNone/>
            </a:pPr>
            <a:r>
              <a:rPr lang="en-US" dirty="0"/>
              <a:t>the non-Federal entity is unable or appears to be unable to be impartial in conducting a procurement action involving a related organization</a:t>
            </a:r>
          </a:p>
        </p:txBody>
      </p:sp>
    </p:spTree>
    <p:extLst>
      <p:ext uri="{BB962C8B-B14F-4D97-AF65-F5344CB8AC3E}">
        <p14:creationId xmlns:p14="http://schemas.microsoft.com/office/powerpoint/2010/main" val="9733403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219200"/>
          </a:xfrm>
        </p:spPr>
        <p:txBody>
          <a:bodyPr/>
          <a:lstStyle/>
          <a:p>
            <a:r>
              <a:rPr lang="en-US" dirty="0">
                <a:solidFill>
                  <a:srgbClr val="862633"/>
                </a:solidFill>
              </a:rPr>
              <a:t>Procurement (200.318(d))</a:t>
            </a:r>
          </a:p>
        </p:txBody>
      </p:sp>
      <p:sp>
        <p:nvSpPr>
          <p:cNvPr id="3" name="Content Placeholder 2"/>
          <p:cNvSpPr>
            <a:spLocks noGrp="1"/>
          </p:cNvSpPr>
          <p:nvPr>
            <p:ph idx="1"/>
          </p:nvPr>
        </p:nvSpPr>
        <p:spPr>
          <a:xfrm>
            <a:off x="457200" y="2057400"/>
            <a:ext cx="8229600" cy="3962401"/>
          </a:xfrm>
        </p:spPr>
        <p:txBody>
          <a:bodyPr>
            <a:normAutofit/>
          </a:bodyPr>
          <a:lstStyle/>
          <a:p>
            <a:pPr marL="0" indent="0">
              <a:buNone/>
            </a:pPr>
            <a:r>
              <a:rPr lang="en-US" dirty="0"/>
              <a:t>Procedures must avoid acquisition of unnecessary or duplicative items.</a:t>
            </a:r>
          </a:p>
          <a:p>
            <a:pPr marL="0" indent="0">
              <a:buNone/>
            </a:pPr>
            <a:endParaRPr lang="en-US" dirty="0"/>
          </a:p>
          <a:p>
            <a:pPr marL="0" indent="0">
              <a:buNone/>
            </a:pPr>
            <a:r>
              <a:rPr lang="en-US" dirty="0"/>
              <a:t>Consideration should be given to consolidating or breaking out procurements to obtain a more economical purchase.</a:t>
            </a:r>
          </a:p>
        </p:txBody>
      </p:sp>
    </p:spTree>
    <p:extLst>
      <p:ext uri="{BB962C8B-B14F-4D97-AF65-F5344CB8AC3E}">
        <p14:creationId xmlns:p14="http://schemas.microsoft.com/office/powerpoint/2010/main" val="27894576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828800"/>
          </a:xfrm>
        </p:spPr>
        <p:txBody>
          <a:bodyPr>
            <a:normAutofit fontScale="90000"/>
          </a:bodyPr>
          <a:lstStyle/>
          <a:p>
            <a:r>
              <a:rPr lang="en-US" dirty="0">
                <a:solidFill>
                  <a:srgbClr val="862633"/>
                </a:solidFill>
              </a:rPr>
              <a:t>Procurement (200.318 (e )+(f)+(g))</a:t>
            </a:r>
            <a:br>
              <a:rPr lang="en-US" dirty="0">
                <a:solidFill>
                  <a:srgbClr val="862633"/>
                </a:solidFill>
              </a:rPr>
            </a:br>
            <a:r>
              <a:rPr lang="en-US" dirty="0">
                <a:solidFill>
                  <a:srgbClr val="862633"/>
                </a:solidFill>
              </a:rPr>
              <a:t>When appropriate, entities are encouraged to:</a:t>
            </a:r>
          </a:p>
        </p:txBody>
      </p:sp>
      <p:sp>
        <p:nvSpPr>
          <p:cNvPr id="3" name="Content Placeholder 2"/>
          <p:cNvSpPr>
            <a:spLocks noGrp="1"/>
          </p:cNvSpPr>
          <p:nvPr>
            <p:ph idx="1"/>
          </p:nvPr>
        </p:nvSpPr>
        <p:spPr/>
        <p:txBody>
          <a:bodyPr>
            <a:normAutofit fontScale="85000" lnSpcReduction="20000"/>
          </a:bodyPr>
          <a:lstStyle/>
          <a:p>
            <a:r>
              <a:rPr lang="en-US" dirty="0"/>
              <a:t>Enter into state and local intergovernmental agreement or inter-entity agreement where appropriate</a:t>
            </a:r>
          </a:p>
          <a:p>
            <a:r>
              <a:rPr lang="en-US" dirty="0"/>
              <a:t>Use Federal excess and surplus property in lieu of purchasing new equipment and property</a:t>
            </a:r>
          </a:p>
          <a:p>
            <a:r>
              <a:rPr lang="en-US" dirty="0"/>
              <a:t>Use value engineering clauses in contracts for construction projects of sufficient size to offer reasonable opportunities for cost reductions</a:t>
            </a:r>
          </a:p>
        </p:txBody>
      </p:sp>
    </p:spTree>
    <p:extLst>
      <p:ext uri="{BB962C8B-B14F-4D97-AF65-F5344CB8AC3E}">
        <p14:creationId xmlns:p14="http://schemas.microsoft.com/office/powerpoint/2010/main" val="4031606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862633"/>
                </a:solidFill>
              </a:rPr>
              <a:t>What is OMB and how does it relate to Uniform Guidance?</a:t>
            </a:r>
          </a:p>
        </p:txBody>
      </p:sp>
      <p:sp>
        <p:nvSpPr>
          <p:cNvPr id="3" name="Content Placeholder 2"/>
          <p:cNvSpPr>
            <a:spLocks noGrp="1"/>
          </p:cNvSpPr>
          <p:nvPr>
            <p:ph idx="1"/>
          </p:nvPr>
        </p:nvSpPr>
        <p:spPr/>
        <p:txBody>
          <a:bodyPr/>
          <a:lstStyle/>
          <a:p>
            <a:r>
              <a:rPr lang="en-US" dirty="0"/>
              <a:t>The OMB governs the management of federally funded sponsored projects across the entire project lifecycle. </a:t>
            </a:r>
          </a:p>
        </p:txBody>
      </p:sp>
    </p:spTree>
    <p:extLst>
      <p:ext uri="{BB962C8B-B14F-4D97-AF65-F5344CB8AC3E}">
        <p14:creationId xmlns:p14="http://schemas.microsoft.com/office/powerpoint/2010/main" val="33651685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828800"/>
          </a:xfrm>
        </p:spPr>
        <p:txBody>
          <a:bodyPr>
            <a:normAutofit/>
          </a:bodyPr>
          <a:lstStyle/>
          <a:p>
            <a:r>
              <a:rPr lang="en-US" dirty="0">
                <a:solidFill>
                  <a:srgbClr val="862633"/>
                </a:solidFill>
              </a:rPr>
              <a:t>Procurement (200.318(h))</a:t>
            </a:r>
            <a:br>
              <a:rPr lang="en-US" dirty="0">
                <a:solidFill>
                  <a:srgbClr val="862633"/>
                </a:solidFill>
              </a:rPr>
            </a:br>
            <a:r>
              <a:rPr lang="en-US" sz="3100" dirty="0">
                <a:solidFill>
                  <a:srgbClr val="862633"/>
                </a:solidFill>
              </a:rPr>
              <a:t>Organizations must award contracts only to responsible contractors:</a:t>
            </a:r>
          </a:p>
        </p:txBody>
      </p:sp>
      <p:sp>
        <p:nvSpPr>
          <p:cNvPr id="3" name="Content Placeholder 2"/>
          <p:cNvSpPr>
            <a:spLocks noGrp="1"/>
          </p:cNvSpPr>
          <p:nvPr>
            <p:ph idx="1"/>
          </p:nvPr>
        </p:nvSpPr>
        <p:spPr/>
        <p:txBody>
          <a:bodyPr>
            <a:normAutofit fontScale="85000" lnSpcReduction="10000"/>
          </a:bodyPr>
          <a:lstStyle/>
          <a:p>
            <a:r>
              <a:rPr lang="en-US" dirty="0"/>
              <a:t>Contractors Ability: Must be able to perform successfully under the terms and conditions of a proposed procurement</a:t>
            </a:r>
          </a:p>
          <a:p>
            <a:pPr marL="0" indent="0">
              <a:buNone/>
            </a:pPr>
            <a:endParaRPr lang="en-US" dirty="0"/>
          </a:p>
          <a:p>
            <a:r>
              <a:rPr lang="en-US" dirty="0"/>
              <a:t>Consideration: Contractor integrity, compliance with public policy, records of past performance, and financial and technical resources.</a:t>
            </a:r>
          </a:p>
        </p:txBody>
      </p:sp>
    </p:spTree>
    <p:extLst>
      <p:ext uri="{BB962C8B-B14F-4D97-AF65-F5344CB8AC3E}">
        <p14:creationId xmlns:p14="http://schemas.microsoft.com/office/powerpoint/2010/main" val="30364243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normAutofit fontScale="90000"/>
          </a:bodyPr>
          <a:lstStyle/>
          <a:p>
            <a:r>
              <a:rPr lang="en-US" dirty="0">
                <a:solidFill>
                  <a:srgbClr val="862633"/>
                </a:solidFill>
              </a:rPr>
              <a:t>Procurement Records (200.318(i))</a:t>
            </a:r>
          </a:p>
        </p:txBody>
      </p:sp>
      <p:sp>
        <p:nvSpPr>
          <p:cNvPr id="7" name="Content Placeholder 6"/>
          <p:cNvSpPr>
            <a:spLocks noGrp="1"/>
          </p:cNvSpPr>
          <p:nvPr>
            <p:ph idx="1"/>
          </p:nvPr>
        </p:nvSpPr>
        <p:spPr>
          <a:xfrm>
            <a:off x="457200" y="2057400"/>
            <a:ext cx="8229600" cy="3962401"/>
          </a:xfrm>
        </p:spPr>
        <p:txBody>
          <a:bodyPr>
            <a:normAutofit fontScale="92500" lnSpcReduction="20000"/>
          </a:bodyPr>
          <a:lstStyle/>
          <a:p>
            <a:pPr marL="0" indent="0">
              <a:buNone/>
            </a:pPr>
            <a:r>
              <a:rPr lang="en-US" dirty="0"/>
              <a:t>The University must maintain records sufficient to detail the history of procurement. These records will include:</a:t>
            </a:r>
          </a:p>
          <a:p>
            <a:pPr marL="0" indent="0">
              <a:buNone/>
            </a:pPr>
            <a:endParaRPr lang="en-US" dirty="0"/>
          </a:p>
          <a:p>
            <a:r>
              <a:rPr lang="en-US" dirty="0"/>
              <a:t>Rationale for the method of procurement</a:t>
            </a:r>
          </a:p>
          <a:p>
            <a:r>
              <a:rPr lang="en-US" dirty="0"/>
              <a:t>Selection of contract type</a:t>
            </a:r>
          </a:p>
          <a:p>
            <a:r>
              <a:rPr lang="en-US" dirty="0"/>
              <a:t>Contractor selection or rejection</a:t>
            </a:r>
          </a:p>
          <a:p>
            <a:r>
              <a:rPr lang="en-US" dirty="0"/>
              <a:t>Basis for the contract price</a:t>
            </a:r>
          </a:p>
          <a:p>
            <a:r>
              <a:rPr lang="en-US" dirty="0"/>
              <a:t>Suspension and debarment checks</a:t>
            </a:r>
          </a:p>
        </p:txBody>
      </p:sp>
    </p:spTree>
    <p:extLst>
      <p:ext uri="{BB962C8B-B14F-4D97-AF65-F5344CB8AC3E}">
        <p14:creationId xmlns:p14="http://schemas.microsoft.com/office/powerpoint/2010/main" val="41095049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219200"/>
          </a:xfrm>
        </p:spPr>
        <p:txBody>
          <a:bodyPr/>
          <a:lstStyle/>
          <a:p>
            <a:r>
              <a:rPr lang="en-US" dirty="0">
                <a:solidFill>
                  <a:srgbClr val="862633"/>
                </a:solidFill>
              </a:rPr>
              <a:t>Competition (200.319)</a:t>
            </a:r>
          </a:p>
        </p:txBody>
      </p:sp>
      <p:sp>
        <p:nvSpPr>
          <p:cNvPr id="3" name="Content Placeholder 2"/>
          <p:cNvSpPr>
            <a:spLocks noGrp="1"/>
          </p:cNvSpPr>
          <p:nvPr>
            <p:ph idx="1"/>
          </p:nvPr>
        </p:nvSpPr>
        <p:spPr>
          <a:xfrm>
            <a:off x="457200" y="2209800"/>
            <a:ext cx="8229600" cy="3810001"/>
          </a:xfrm>
        </p:spPr>
        <p:txBody>
          <a:bodyPr/>
          <a:lstStyle/>
          <a:p>
            <a:pPr marL="0" indent="0">
              <a:buNone/>
            </a:pPr>
            <a:r>
              <a:rPr lang="en-US" dirty="0"/>
              <a:t>All procurement transactions must be conducted in a manner providing full and open competition consistent with the standards of this section.</a:t>
            </a:r>
          </a:p>
        </p:txBody>
      </p:sp>
    </p:spTree>
    <p:extLst>
      <p:ext uri="{BB962C8B-B14F-4D97-AF65-F5344CB8AC3E}">
        <p14:creationId xmlns:p14="http://schemas.microsoft.com/office/powerpoint/2010/main" val="6475977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524000"/>
          </a:xfrm>
        </p:spPr>
        <p:txBody>
          <a:bodyPr>
            <a:normAutofit fontScale="90000"/>
          </a:bodyPr>
          <a:lstStyle/>
          <a:p>
            <a:r>
              <a:rPr lang="en-US" sz="4000" dirty="0">
                <a:solidFill>
                  <a:srgbClr val="862633"/>
                </a:solidFill>
              </a:rPr>
              <a:t>Competition (200.319)</a:t>
            </a:r>
            <a:br>
              <a:rPr lang="en-US" sz="4000" dirty="0">
                <a:solidFill>
                  <a:srgbClr val="862633"/>
                </a:solidFill>
              </a:rPr>
            </a:br>
            <a:r>
              <a:rPr lang="en-US" sz="4000" dirty="0">
                <a:solidFill>
                  <a:srgbClr val="862633"/>
                </a:solidFill>
              </a:rPr>
              <a:t>Examples considered restrictive of competition:</a:t>
            </a:r>
          </a:p>
        </p:txBody>
      </p:sp>
      <p:sp>
        <p:nvSpPr>
          <p:cNvPr id="3" name="Content Placeholder 2"/>
          <p:cNvSpPr>
            <a:spLocks noGrp="1"/>
          </p:cNvSpPr>
          <p:nvPr>
            <p:ph idx="1"/>
          </p:nvPr>
        </p:nvSpPr>
        <p:spPr>
          <a:xfrm>
            <a:off x="457200" y="2362200"/>
            <a:ext cx="8229600" cy="3657601"/>
          </a:xfrm>
        </p:spPr>
        <p:txBody>
          <a:bodyPr>
            <a:normAutofit fontScale="77500" lnSpcReduction="20000"/>
          </a:bodyPr>
          <a:lstStyle/>
          <a:p>
            <a:r>
              <a:rPr lang="en-US" dirty="0"/>
              <a:t>Unreasonable requirements to qualify</a:t>
            </a:r>
          </a:p>
          <a:p>
            <a:r>
              <a:rPr lang="en-US" dirty="0"/>
              <a:t>Requiring unnecessary experience</a:t>
            </a:r>
          </a:p>
          <a:p>
            <a:r>
              <a:rPr lang="en-US" dirty="0"/>
              <a:t>Noncompetitive pricing practices between firms or affiliated companies</a:t>
            </a:r>
          </a:p>
          <a:p>
            <a:r>
              <a:rPr lang="en-US" dirty="0"/>
              <a:t>Noncompetitive contracts to consultants</a:t>
            </a:r>
          </a:p>
          <a:p>
            <a:r>
              <a:rPr lang="en-US" dirty="0"/>
              <a:t>Organizational conflicts of interest</a:t>
            </a:r>
          </a:p>
          <a:p>
            <a:r>
              <a:rPr lang="en-US" dirty="0"/>
              <a:t>Specifying only a brand name product instead of allowing an equal product and describing performance or other relevant requirements</a:t>
            </a:r>
          </a:p>
          <a:p>
            <a:r>
              <a:rPr lang="en-US" dirty="0"/>
              <a:t>Any arbitrary action in the procurement process.</a:t>
            </a:r>
          </a:p>
        </p:txBody>
      </p:sp>
    </p:spTree>
    <p:extLst>
      <p:ext uri="{BB962C8B-B14F-4D97-AF65-F5344CB8AC3E}">
        <p14:creationId xmlns:p14="http://schemas.microsoft.com/office/powerpoint/2010/main" val="42592912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295400"/>
          </a:xfrm>
        </p:spPr>
        <p:txBody>
          <a:bodyPr>
            <a:normAutofit fontScale="90000"/>
          </a:bodyPr>
          <a:lstStyle/>
          <a:p>
            <a:r>
              <a:rPr lang="en-US" dirty="0">
                <a:solidFill>
                  <a:srgbClr val="862633"/>
                </a:solidFill>
              </a:rPr>
              <a:t>Competition (200.319)</a:t>
            </a:r>
            <a:br>
              <a:rPr lang="en-US" dirty="0">
                <a:solidFill>
                  <a:srgbClr val="862633"/>
                </a:solidFill>
              </a:rPr>
            </a:br>
            <a:r>
              <a:rPr lang="en-US" dirty="0">
                <a:solidFill>
                  <a:srgbClr val="862633"/>
                </a:solidFill>
              </a:rPr>
              <a:t>These procedures must ensure that all solicitations:</a:t>
            </a:r>
          </a:p>
        </p:txBody>
      </p:sp>
      <p:sp>
        <p:nvSpPr>
          <p:cNvPr id="3" name="Content Placeholder 2"/>
          <p:cNvSpPr>
            <a:spLocks noGrp="1"/>
          </p:cNvSpPr>
          <p:nvPr>
            <p:ph idx="1"/>
          </p:nvPr>
        </p:nvSpPr>
        <p:spPr>
          <a:xfrm>
            <a:off x="457200" y="2743200"/>
            <a:ext cx="8229600" cy="3276601"/>
          </a:xfrm>
        </p:spPr>
        <p:txBody>
          <a:bodyPr>
            <a:normAutofit fontScale="92500" lnSpcReduction="10000"/>
          </a:bodyPr>
          <a:lstStyle/>
          <a:p>
            <a:r>
              <a:rPr lang="en-US" dirty="0"/>
              <a:t>Incorporate a clear and accurate description of the technical requirements for the material, product, or service to be procured.</a:t>
            </a:r>
          </a:p>
          <a:p>
            <a:r>
              <a:rPr lang="en-US" dirty="0"/>
              <a:t>The description must set forth those minimum essential characteristics and standards to which it must conform if it is to satisfy its intended use.</a:t>
            </a:r>
          </a:p>
        </p:txBody>
      </p:sp>
    </p:spTree>
    <p:extLst>
      <p:ext uri="{BB962C8B-B14F-4D97-AF65-F5344CB8AC3E}">
        <p14:creationId xmlns:p14="http://schemas.microsoft.com/office/powerpoint/2010/main" val="14954018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dirty="0">
                <a:solidFill>
                  <a:srgbClr val="862633"/>
                </a:solidFill>
              </a:rPr>
              <a:t>All solicitations must</a:t>
            </a:r>
          </a:p>
        </p:txBody>
      </p:sp>
      <p:sp>
        <p:nvSpPr>
          <p:cNvPr id="3" name="Content Placeholder 2"/>
          <p:cNvSpPr>
            <a:spLocks noGrp="1"/>
          </p:cNvSpPr>
          <p:nvPr>
            <p:ph idx="1"/>
          </p:nvPr>
        </p:nvSpPr>
        <p:spPr>
          <a:xfrm>
            <a:off x="457200" y="2362200"/>
            <a:ext cx="8229600" cy="3657601"/>
          </a:xfrm>
        </p:spPr>
        <p:txBody>
          <a:bodyPr/>
          <a:lstStyle/>
          <a:p>
            <a:r>
              <a:rPr lang="en-US" dirty="0"/>
              <a:t>Identify all requirements which the offerors must fulfill and all other factors to be used in evaluating bids or proposals.</a:t>
            </a:r>
          </a:p>
        </p:txBody>
      </p:sp>
    </p:spTree>
    <p:extLst>
      <p:ext uri="{BB962C8B-B14F-4D97-AF65-F5344CB8AC3E}">
        <p14:creationId xmlns:p14="http://schemas.microsoft.com/office/powerpoint/2010/main" val="25004156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normAutofit fontScale="90000"/>
          </a:bodyPr>
          <a:lstStyle/>
          <a:p>
            <a:r>
              <a:rPr lang="en-US" dirty="0">
                <a:solidFill>
                  <a:srgbClr val="862633"/>
                </a:solidFill>
              </a:rPr>
              <a:t>Methods of Procurement (200.320)</a:t>
            </a:r>
          </a:p>
        </p:txBody>
      </p:sp>
      <p:sp>
        <p:nvSpPr>
          <p:cNvPr id="3" name="Content Placeholder 2"/>
          <p:cNvSpPr>
            <a:spLocks noGrp="1"/>
          </p:cNvSpPr>
          <p:nvPr>
            <p:ph idx="1"/>
          </p:nvPr>
        </p:nvSpPr>
        <p:spPr>
          <a:xfrm>
            <a:off x="457200" y="1905000"/>
            <a:ext cx="8229600" cy="4114801"/>
          </a:xfrm>
        </p:spPr>
        <p:txBody>
          <a:bodyPr>
            <a:normAutofit fontScale="70000" lnSpcReduction="20000"/>
          </a:bodyPr>
          <a:lstStyle/>
          <a:p>
            <a:r>
              <a:rPr lang="en-US" dirty="0"/>
              <a:t>Procurement by micro-purchases: Up to $10K.</a:t>
            </a:r>
          </a:p>
          <a:p>
            <a:pPr marL="0" indent="0">
              <a:buNone/>
            </a:pPr>
            <a:endParaRPr lang="en-US" dirty="0"/>
          </a:p>
          <a:p>
            <a:r>
              <a:rPr lang="en-US" dirty="0"/>
              <a:t>Procurement by small purchase procedures: $25K to $149,999K</a:t>
            </a:r>
          </a:p>
          <a:p>
            <a:pPr marL="0" indent="0">
              <a:buNone/>
            </a:pPr>
            <a:endParaRPr lang="en-US" dirty="0"/>
          </a:p>
          <a:p>
            <a:r>
              <a:rPr lang="en-US" dirty="0"/>
              <a:t>Procurement by sealed bids (formal advertising): $150K and greater in value</a:t>
            </a:r>
          </a:p>
          <a:p>
            <a:pPr marL="0" indent="0">
              <a:buNone/>
            </a:pPr>
            <a:endParaRPr lang="en-US" dirty="0"/>
          </a:p>
          <a:p>
            <a:r>
              <a:rPr lang="en-US" dirty="0"/>
              <a:t>Procurement by competitive proposals: Used when “conditions are not appropriate for the use of sealed bids.”</a:t>
            </a:r>
          </a:p>
          <a:p>
            <a:pPr marL="0" indent="0">
              <a:buNone/>
            </a:pPr>
            <a:endParaRPr lang="en-US" dirty="0"/>
          </a:p>
          <a:p>
            <a:r>
              <a:rPr lang="en-US" dirty="0"/>
              <a:t>Procurement by noncompetitive proposals: Used to obtain proposals from one source with conditions.</a:t>
            </a:r>
          </a:p>
        </p:txBody>
      </p:sp>
    </p:spTree>
    <p:extLst>
      <p:ext uri="{BB962C8B-B14F-4D97-AF65-F5344CB8AC3E}">
        <p14:creationId xmlns:p14="http://schemas.microsoft.com/office/powerpoint/2010/main" val="30077948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752600"/>
          </a:xfrm>
        </p:spPr>
        <p:txBody>
          <a:bodyPr>
            <a:normAutofit/>
          </a:bodyPr>
          <a:lstStyle/>
          <a:p>
            <a:r>
              <a:rPr lang="en-US" sz="3200" dirty="0">
                <a:solidFill>
                  <a:srgbClr val="862633"/>
                </a:solidFill>
              </a:rPr>
              <a:t>Procurement by non-competitive proposals (200.320(f))</a:t>
            </a:r>
            <a:br>
              <a:rPr lang="en-US" sz="3200" dirty="0">
                <a:solidFill>
                  <a:srgbClr val="862633"/>
                </a:solidFill>
              </a:rPr>
            </a:br>
            <a:r>
              <a:rPr lang="en-US" sz="3200" dirty="0">
                <a:solidFill>
                  <a:srgbClr val="862633"/>
                </a:solidFill>
              </a:rPr>
              <a:t>May only be used when one or more apply:</a:t>
            </a:r>
          </a:p>
        </p:txBody>
      </p:sp>
      <p:sp>
        <p:nvSpPr>
          <p:cNvPr id="3" name="Content Placeholder 2"/>
          <p:cNvSpPr>
            <a:spLocks noGrp="1"/>
          </p:cNvSpPr>
          <p:nvPr>
            <p:ph idx="1"/>
          </p:nvPr>
        </p:nvSpPr>
        <p:spPr>
          <a:xfrm>
            <a:off x="457200" y="2590800"/>
            <a:ext cx="8229600" cy="3429001"/>
          </a:xfrm>
        </p:spPr>
        <p:txBody>
          <a:bodyPr>
            <a:normAutofit fontScale="77500" lnSpcReduction="20000"/>
          </a:bodyPr>
          <a:lstStyle/>
          <a:p>
            <a:r>
              <a:rPr lang="en-US" dirty="0"/>
              <a:t>The item is available only from a single source;</a:t>
            </a:r>
          </a:p>
          <a:p>
            <a:r>
              <a:rPr lang="en-US" dirty="0"/>
              <a:t>The public exigency or emergency for the requirement will not permit a delay resulting from competitive solicitation; </a:t>
            </a:r>
          </a:p>
          <a:p>
            <a:r>
              <a:rPr lang="en-US" dirty="0"/>
              <a:t>The Federal awarding entity or pass-through entity expressly authorizes non-competitive proposals in response to a written request from the non-Federal entity; or</a:t>
            </a:r>
          </a:p>
          <a:p>
            <a:r>
              <a:rPr lang="en-US" dirty="0"/>
              <a:t>After solicitation of a number of sources, competition is determined inadequate.</a:t>
            </a:r>
          </a:p>
        </p:txBody>
      </p:sp>
    </p:spTree>
    <p:extLst>
      <p:ext uri="{BB962C8B-B14F-4D97-AF65-F5344CB8AC3E}">
        <p14:creationId xmlns:p14="http://schemas.microsoft.com/office/powerpoint/2010/main" val="24026690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752600"/>
          </a:xfrm>
        </p:spPr>
        <p:txBody>
          <a:bodyPr>
            <a:noAutofit/>
          </a:bodyPr>
          <a:lstStyle/>
          <a:p>
            <a:r>
              <a:rPr lang="en-US" sz="2800" dirty="0">
                <a:solidFill>
                  <a:srgbClr val="862633"/>
                </a:solidFill>
              </a:rPr>
              <a:t>Contracting with small and minority businesses, women’s business enterprises, and labor surplus firms (200.321)</a:t>
            </a:r>
          </a:p>
        </p:txBody>
      </p:sp>
      <p:sp>
        <p:nvSpPr>
          <p:cNvPr id="3" name="Content Placeholder 2"/>
          <p:cNvSpPr>
            <a:spLocks noGrp="1"/>
          </p:cNvSpPr>
          <p:nvPr>
            <p:ph idx="1"/>
          </p:nvPr>
        </p:nvSpPr>
        <p:spPr>
          <a:xfrm>
            <a:off x="457200" y="2667000"/>
            <a:ext cx="8229600" cy="3352801"/>
          </a:xfrm>
        </p:spPr>
        <p:txBody>
          <a:bodyPr/>
          <a:lstStyle/>
          <a:p>
            <a:pPr marL="0" indent="0">
              <a:buNone/>
            </a:pPr>
            <a:r>
              <a:rPr lang="en-US" dirty="0"/>
              <a:t>The non-Federal entity must take all necessary affirmative steps to assure that minority businesses, women’s business enterprises, and labor surplus area firms are used when possible.</a:t>
            </a:r>
          </a:p>
        </p:txBody>
      </p:sp>
    </p:spTree>
    <p:extLst>
      <p:ext uri="{BB962C8B-B14F-4D97-AF65-F5344CB8AC3E}">
        <p14:creationId xmlns:p14="http://schemas.microsoft.com/office/powerpoint/2010/main" val="37654074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719943"/>
          </a:xfrm>
        </p:spPr>
        <p:txBody>
          <a:bodyPr>
            <a:normAutofit/>
          </a:bodyPr>
          <a:lstStyle/>
          <a:p>
            <a:r>
              <a:rPr lang="en-US" dirty="0">
                <a:solidFill>
                  <a:srgbClr val="862633"/>
                </a:solidFill>
              </a:rPr>
              <a:t>Procurement of recovered materials (200.322)</a:t>
            </a:r>
          </a:p>
        </p:txBody>
      </p:sp>
      <p:sp>
        <p:nvSpPr>
          <p:cNvPr id="3" name="Content Placeholder 2"/>
          <p:cNvSpPr>
            <a:spLocks noGrp="1"/>
          </p:cNvSpPr>
          <p:nvPr>
            <p:ph idx="1"/>
          </p:nvPr>
        </p:nvSpPr>
        <p:spPr/>
        <p:txBody>
          <a:bodyPr/>
          <a:lstStyle/>
          <a:p>
            <a:r>
              <a:rPr lang="en-US" dirty="0"/>
              <a:t>Must comply with section 6002 of the Solid Waste Disposal Act, as amended by the Resource Conservation and Recovery Act.</a:t>
            </a:r>
          </a:p>
        </p:txBody>
      </p:sp>
    </p:spTree>
    <p:extLst>
      <p:ext uri="{BB962C8B-B14F-4D97-AF65-F5344CB8AC3E}">
        <p14:creationId xmlns:p14="http://schemas.microsoft.com/office/powerpoint/2010/main" val="3740014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371600"/>
          </a:xfrm>
        </p:spPr>
        <p:txBody>
          <a:bodyPr>
            <a:normAutofit fontScale="90000"/>
          </a:bodyPr>
          <a:lstStyle/>
          <a:p>
            <a:r>
              <a:rPr lang="en-US" dirty="0">
                <a:solidFill>
                  <a:srgbClr val="862633"/>
                </a:solidFill>
              </a:rPr>
              <a:t>How did Uniform Guidance (aka “Super Circular”) come about?</a:t>
            </a:r>
          </a:p>
        </p:txBody>
      </p:sp>
      <p:sp>
        <p:nvSpPr>
          <p:cNvPr id="3" name="Content Placeholder 2"/>
          <p:cNvSpPr>
            <a:spLocks noGrp="1"/>
          </p:cNvSpPr>
          <p:nvPr>
            <p:ph idx="1"/>
          </p:nvPr>
        </p:nvSpPr>
        <p:spPr>
          <a:xfrm>
            <a:off x="457200" y="2514600"/>
            <a:ext cx="8229600" cy="3505201"/>
          </a:xfrm>
        </p:spPr>
        <p:txBody>
          <a:bodyPr>
            <a:normAutofit/>
          </a:bodyPr>
          <a:lstStyle/>
          <a:p>
            <a:r>
              <a:rPr lang="en-US" dirty="0"/>
              <a:t>The Super Circular consolidates and streamlines eight Federal regulations (including OMB Circulars </a:t>
            </a:r>
            <a:r>
              <a:rPr lang="en-US" b="1" dirty="0"/>
              <a:t>A-110</a:t>
            </a:r>
            <a:r>
              <a:rPr lang="en-US" dirty="0"/>
              <a:t>, A-122, and A-133) into a single, comprehensive policy guide – now called Uniform Guidance </a:t>
            </a:r>
          </a:p>
          <a:p>
            <a:pPr marL="0" indent="0">
              <a:buNone/>
            </a:pPr>
            <a:endParaRPr lang="en-US" dirty="0"/>
          </a:p>
        </p:txBody>
      </p:sp>
    </p:spTree>
    <p:extLst>
      <p:ext uri="{BB962C8B-B14F-4D97-AF65-F5344CB8AC3E}">
        <p14:creationId xmlns:p14="http://schemas.microsoft.com/office/powerpoint/2010/main" val="13053755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fontScale="90000"/>
          </a:bodyPr>
          <a:lstStyle/>
          <a:p>
            <a:r>
              <a:rPr lang="en-US" dirty="0">
                <a:solidFill>
                  <a:srgbClr val="862633"/>
                </a:solidFill>
              </a:rPr>
              <a:t>Contract Cost and Price (200.323)</a:t>
            </a:r>
          </a:p>
        </p:txBody>
      </p:sp>
      <p:sp>
        <p:nvSpPr>
          <p:cNvPr id="3" name="Content Placeholder 2"/>
          <p:cNvSpPr>
            <a:spLocks noGrp="1"/>
          </p:cNvSpPr>
          <p:nvPr>
            <p:ph idx="1"/>
          </p:nvPr>
        </p:nvSpPr>
        <p:spPr>
          <a:xfrm>
            <a:off x="457200" y="2057400"/>
            <a:ext cx="8229600" cy="3962401"/>
          </a:xfrm>
        </p:spPr>
        <p:txBody>
          <a:bodyPr/>
          <a:lstStyle/>
          <a:p>
            <a:r>
              <a:rPr lang="en-US" dirty="0"/>
              <a:t>Must make independent estimates before receiving bids or proposals.</a:t>
            </a:r>
          </a:p>
          <a:p>
            <a:pPr marL="0" indent="0">
              <a:buNone/>
            </a:pPr>
            <a:r>
              <a:rPr lang="en-US" dirty="0"/>
              <a:t> </a:t>
            </a:r>
          </a:p>
          <a:p>
            <a:r>
              <a:rPr lang="en-US" dirty="0"/>
              <a:t>Must negotiate profit as a separate element of the price for each contract in which there is no price competition and in all cases where cost analysis is performed</a:t>
            </a:r>
          </a:p>
          <a:p>
            <a:endParaRPr lang="en-US" dirty="0"/>
          </a:p>
        </p:txBody>
      </p:sp>
    </p:spTree>
    <p:extLst>
      <p:ext uri="{BB962C8B-B14F-4D97-AF65-F5344CB8AC3E}">
        <p14:creationId xmlns:p14="http://schemas.microsoft.com/office/powerpoint/2010/main" val="31095123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295400"/>
          </a:xfrm>
        </p:spPr>
        <p:txBody>
          <a:bodyPr>
            <a:normAutofit fontScale="90000"/>
          </a:bodyPr>
          <a:lstStyle/>
          <a:p>
            <a:r>
              <a:rPr lang="en-US" dirty="0">
                <a:solidFill>
                  <a:srgbClr val="862633"/>
                </a:solidFill>
              </a:rPr>
              <a:t>Concerning Equipment Use (200.313(2))</a:t>
            </a:r>
          </a:p>
        </p:txBody>
      </p:sp>
      <p:sp>
        <p:nvSpPr>
          <p:cNvPr id="3" name="Content Placeholder 2"/>
          <p:cNvSpPr>
            <a:spLocks noGrp="1"/>
          </p:cNvSpPr>
          <p:nvPr>
            <p:ph idx="1"/>
          </p:nvPr>
        </p:nvSpPr>
        <p:spPr>
          <a:xfrm>
            <a:off x="457200" y="2362200"/>
            <a:ext cx="8229600" cy="3657601"/>
          </a:xfrm>
        </p:spPr>
        <p:txBody>
          <a:bodyPr>
            <a:normAutofit fontScale="92500"/>
          </a:bodyPr>
          <a:lstStyle/>
          <a:p>
            <a:r>
              <a:rPr lang="en-US" dirty="0"/>
              <a:t>During the time that equipment is used on the project…for which it was acquired…must also make equipment available for use on other projects…currently or previously supported by the Federal government… provided use will not interfere with the work on the projects for which it was originally acquired…</a:t>
            </a:r>
          </a:p>
        </p:txBody>
      </p:sp>
    </p:spTree>
    <p:extLst>
      <p:ext uri="{BB962C8B-B14F-4D97-AF65-F5344CB8AC3E}">
        <p14:creationId xmlns:p14="http://schemas.microsoft.com/office/powerpoint/2010/main" val="7289514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dirty="0">
                <a:solidFill>
                  <a:srgbClr val="862633"/>
                </a:solidFill>
              </a:rPr>
              <a:t>Supplies (200.314(a))</a:t>
            </a:r>
          </a:p>
        </p:txBody>
      </p:sp>
      <p:sp>
        <p:nvSpPr>
          <p:cNvPr id="3" name="Content Placeholder 2"/>
          <p:cNvSpPr>
            <a:spLocks noGrp="1"/>
          </p:cNvSpPr>
          <p:nvPr>
            <p:ph idx="1"/>
          </p:nvPr>
        </p:nvSpPr>
        <p:spPr>
          <a:xfrm>
            <a:off x="457200" y="2286000"/>
            <a:ext cx="8229600" cy="3733801"/>
          </a:xfrm>
        </p:spPr>
        <p:txBody>
          <a:bodyPr/>
          <a:lstStyle/>
          <a:p>
            <a:r>
              <a:rPr lang="en-US" dirty="0"/>
              <a:t>The non-Federal entity must retain the supplies for use on other activities or sell them, but must, in either case, compensate the Federal government for its share.</a:t>
            </a:r>
          </a:p>
        </p:txBody>
      </p:sp>
    </p:spTree>
    <p:extLst>
      <p:ext uri="{BB962C8B-B14F-4D97-AF65-F5344CB8AC3E}">
        <p14:creationId xmlns:p14="http://schemas.microsoft.com/office/powerpoint/2010/main" val="37053187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862633"/>
                </a:solidFill>
              </a:rPr>
              <a:t>Questions?</a:t>
            </a:r>
          </a:p>
        </p:txBody>
      </p:sp>
    </p:spTree>
    <p:extLst>
      <p:ext uri="{BB962C8B-B14F-4D97-AF65-F5344CB8AC3E}">
        <p14:creationId xmlns:p14="http://schemas.microsoft.com/office/powerpoint/2010/main" val="2046235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lstStyle/>
          <a:p>
            <a:r>
              <a:rPr lang="en-US" dirty="0">
                <a:solidFill>
                  <a:srgbClr val="862633"/>
                </a:solidFill>
              </a:rPr>
              <a:t>Super Circular Serves To</a:t>
            </a:r>
          </a:p>
        </p:txBody>
      </p:sp>
      <p:sp>
        <p:nvSpPr>
          <p:cNvPr id="3" name="Content Placeholder 2"/>
          <p:cNvSpPr>
            <a:spLocks noGrp="1"/>
          </p:cNvSpPr>
          <p:nvPr>
            <p:ph idx="1"/>
          </p:nvPr>
        </p:nvSpPr>
        <p:spPr>
          <a:xfrm>
            <a:off x="457200" y="1600200"/>
            <a:ext cx="8229600" cy="4419601"/>
          </a:xfrm>
        </p:spPr>
        <p:txBody>
          <a:bodyPr>
            <a:normAutofit lnSpcReduction="10000"/>
          </a:bodyPr>
          <a:lstStyle/>
          <a:p>
            <a:r>
              <a:rPr lang="en-US" b="1" dirty="0"/>
              <a:t>Strengthen oversight </a:t>
            </a:r>
            <a:r>
              <a:rPr lang="en-US" dirty="0"/>
              <a:t>and prevent waste, fraud and abuse, streamline guidelines, ease the administrative burden for nonfederal entities receiving federal awards.</a:t>
            </a:r>
          </a:p>
          <a:p>
            <a:r>
              <a:rPr lang="en-US" dirty="0"/>
              <a:t>Applies to state and local governments, Indian tribes, </a:t>
            </a:r>
            <a:r>
              <a:rPr lang="en-US" b="1" dirty="0"/>
              <a:t>higher education institutions </a:t>
            </a:r>
            <a:r>
              <a:rPr lang="en-US" dirty="0"/>
              <a:t>and not-for-profit organizations.</a:t>
            </a:r>
          </a:p>
        </p:txBody>
      </p:sp>
    </p:spTree>
    <p:extLst>
      <p:ext uri="{BB962C8B-B14F-4D97-AF65-F5344CB8AC3E}">
        <p14:creationId xmlns:p14="http://schemas.microsoft.com/office/powerpoint/2010/main" val="1543279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lstStyle/>
          <a:p>
            <a:r>
              <a:rPr lang="en-US" dirty="0">
                <a:solidFill>
                  <a:srgbClr val="862633"/>
                </a:solidFill>
              </a:rPr>
              <a:t>Effective Dates</a:t>
            </a:r>
          </a:p>
        </p:txBody>
      </p:sp>
      <p:sp>
        <p:nvSpPr>
          <p:cNvPr id="3" name="Content Placeholder 2"/>
          <p:cNvSpPr>
            <a:spLocks noGrp="1"/>
          </p:cNvSpPr>
          <p:nvPr>
            <p:ph idx="1"/>
          </p:nvPr>
        </p:nvSpPr>
        <p:spPr>
          <a:xfrm>
            <a:off x="457200" y="2133600"/>
            <a:ext cx="8229600" cy="3886201"/>
          </a:xfrm>
        </p:spPr>
        <p:txBody>
          <a:bodyPr/>
          <a:lstStyle/>
          <a:p>
            <a:r>
              <a:rPr lang="en-US" dirty="0"/>
              <a:t>Super Circular or Uniform Guidance effective 12/26/2013 with one year to implement</a:t>
            </a:r>
          </a:p>
          <a:p>
            <a:pPr marL="0" indent="0">
              <a:buNone/>
            </a:pPr>
            <a:endParaRPr lang="en-US" dirty="0"/>
          </a:p>
          <a:p>
            <a:r>
              <a:rPr lang="en-US" dirty="0"/>
              <a:t>Procurement Standards within Uniform Guidance </a:t>
            </a:r>
            <a:r>
              <a:rPr lang="en-US" b="1" dirty="0"/>
              <a:t>2 C.F.R. §§ 200.317-200.326</a:t>
            </a:r>
            <a:r>
              <a:rPr lang="en-US" dirty="0"/>
              <a:t> take effect 7/1/18</a:t>
            </a:r>
          </a:p>
          <a:p>
            <a:endParaRPr lang="en-US" dirty="0"/>
          </a:p>
        </p:txBody>
      </p:sp>
    </p:spTree>
    <p:extLst>
      <p:ext uri="{BB962C8B-B14F-4D97-AF65-F5344CB8AC3E}">
        <p14:creationId xmlns:p14="http://schemas.microsoft.com/office/powerpoint/2010/main" val="3526821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381000"/>
          </a:xfrm>
        </p:spPr>
        <p:txBody>
          <a:bodyPr>
            <a:normAutofit/>
          </a:bodyPr>
          <a:lstStyle/>
          <a:p>
            <a:r>
              <a:rPr lang="en-US" sz="1800" dirty="0">
                <a:solidFill>
                  <a:srgbClr val="862633"/>
                </a:solidFill>
              </a:rPr>
              <a:t>Today vs. 7/1/18 and after (for sponsored transactions)</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020467399"/>
              </p:ext>
            </p:extLst>
          </p:nvPr>
        </p:nvGraphicFramePr>
        <p:xfrm>
          <a:off x="838200" y="838201"/>
          <a:ext cx="7467600" cy="5460367"/>
        </p:xfrm>
        <a:graphic>
          <a:graphicData uri="http://schemas.openxmlformats.org/drawingml/2006/table">
            <a:tbl>
              <a:tblPr firstRow="1" firstCol="1" bandRow="1">
                <a:tableStyleId>{5C22544A-7EE6-4342-B048-85BDC9FD1C3A}</a:tableStyleId>
              </a:tblPr>
              <a:tblGrid>
                <a:gridCol w="3733800">
                  <a:extLst>
                    <a:ext uri="{9D8B030D-6E8A-4147-A177-3AD203B41FA5}">
                      <a16:colId xmlns:a16="http://schemas.microsoft.com/office/drawing/2014/main" val="1317050244"/>
                    </a:ext>
                  </a:extLst>
                </a:gridCol>
                <a:gridCol w="3733800">
                  <a:extLst>
                    <a:ext uri="{9D8B030D-6E8A-4147-A177-3AD203B41FA5}">
                      <a16:colId xmlns:a16="http://schemas.microsoft.com/office/drawing/2014/main" val="954096186"/>
                    </a:ext>
                  </a:extLst>
                </a:gridCol>
              </a:tblGrid>
              <a:tr h="308794">
                <a:tc>
                  <a:txBody>
                    <a:bodyPr/>
                    <a:lstStyle/>
                    <a:p>
                      <a:pPr marL="0" marR="0">
                        <a:lnSpc>
                          <a:spcPct val="107000"/>
                        </a:lnSpc>
                        <a:spcBef>
                          <a:spcPts val="0"/>
                        </a:spcBef>
                        <a:spcAft>
                          <a:spcPts val="0"/>
                        </a:spcAft>
                      </a:pPr>
                      <a:r>
                        <a:rPr lang="en-US" sz="2000" b="1" dirty="0">
                          <a:solidFill>
                            <a:srgbClr val="862633"/>
                          </a:solidFill>
                          <a:effectLst/>
                        </a:rPr>
                        <a:t>WHAT STAYS THE SAME</a:t>
                      </a:r>
                      <a:endParaRPr lang="en-US" sz="2000" b="1" dirty="0">
                        <a:solidFill>
                          <a:srgbClr val="862633"/>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5B783"/>
                    </a:solidFill>
                  </a:tcPr>
                </a:tc>
                <a:tc>
                  <a:txBody>
                    <a:bodyPr/>
                    <a:lstStyle/>
                    <a:p>
                      <a:pPr marL="0" marR="0">
                        <a:lnSpc>
                          <a:spcPct val="107000"/>
                        </a:lnSpc>
                        <a:spcBef>
                          <a:spcPts val="0"/>
                        </a:spcBef>
                        <a:spcAft>
                          <a:spcPts val="0"/>
                        </a:spcAft>
                      </a:pPr>
                      <a:r>
                        <a:rPr lang="en-US" sz="2000" dirty="0">
                          <a:solidFill>
                            <a:srgbClr val="862633"/>
                          </a:solidFill>
                          <a:effectLst/>
                        </a:rPr>
                        <a:t>WHAT HAS CHANGED</a:t>
                      </a:r>
                      <a:endParaRPr lang="en-US" sz="2000" dirty="0">
                        <a:solidFill>
                          <a:srgbClr val="862633"/>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5B783"/>
                    </a:solidFill>
                  </a:tcPr>
                </a:tc>
                <a:extLst>
                  <a:ext uri="{0D108BD9-81ED-4DB2-BD59-A6C34878D82A}">
                    <a16:rowId xmlns:a16="http://schemas.microsoft.com/office/drawing/2014/main" val="1214755049"/>
                  </a:ext>
                </a:extLst>
              </a:tr>
              <a:tr h="505535">
                <a:tc>
                  <a:txBody>
                    <a:bodyPr/>
                    <a:lstStyle/>
                    <a:p>
                      <a:pPr marL="0" marR="0">
                        <a:lnSpc>
                          <a:spcPct val="107000"/>
                        </a:lnSpc>
                        <a:spcBef>
                          <a:spcPts val="0"/>
                        </a:spcBef>
                        <a:spcAft>
                          <a:spcPts val="0"/>
                        </a:spcAft>
                      </a:pPr>
                      <a:r>
                        <a:rPr lang="en-US" sz="1600" dirty="0">
                          <a:solidFill>
                            <a:schemeClr val="tx1"/>
                          </a:solidFill>
                          <a:effectLst/>
                        </a:rPr>
                        <a:t>Competitive sourcing of goods and services $10K and above</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5B783"/>
                    </a:solidFill>
                  </a:tcPr>
                </a:tc>
                <a:tc>
                  <a:txBody>
                    <a:bodyPr/>
                    <a:lstStyle/>
                    <a:p>
                      <a:pPr marL="0" marR="0">
                        <a:lnSpc>
                          <a:spcPct val="107000"/>
                        </a:lnSpc>
                        <a:spcBef>
                          <a:spcPts val="0"/>
                        </a:spcBef>
                        <a:spcAft>
                          <a:spcPts val="0"/>
                        </a:spcAft>
                      </a:pPr>
                      <a:r>
                        <a:rPr lang="en-US" sz="1600" b="1" dirty="0">
                          <a:solidFill>
                            <a:schemeClr val="tx1"/>
                          </a:solidFill>
                          <a:effectLst/>
                          <a:latin typeface="+mn-lt"/>
                          <a:ea typeface="+mn-ea"/>
                          <a:cs typeface="+mn-cs"/>
                        </a:rPr>
                        <a:t>No</a:t>
                      </a:r>
                      <a:r>
                        <a:rPr lang="en-US" sz="1600" b="1" baseline="0" dirty="0">
                          <a:solidFill>
                            <a:schemeClr val="tx1"/>
                          </a:solidFill>
                          <a:effectLst/>
                          <a:latin typeface="+mn-lt"/>
                          <a:ea typeface="+mn-ea"/>
                          <a:cs typeface="+mn-cs"/>
                        </a:rPr>
                        <a:t> change</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5B783"/>
                    </a:solidFill>
                  </a:tcPr>
                </a:tc>
                <a:extLst>
                  <a:ext uri="{0D108BD9-81ED-4DB2-BD59-A6C34878D82A}">
                    <a16:rowId xmlns:a16="http://schemas.microsoft.com/office/drawing/2014/main" val="40647507"/>
                  </a:ext>
                </a:extLst>
              </a:tr>
              <a:tr h="505535">
                <a:tc>
                  <a:txBody>
                    <a:bodyPr/>
                    <a:lstStyle/>
                    <a:p>
                      <a:pPr marL="0" marR="0">
                        <a:lnSpc>
                          <a:spcPct val="107000"/>
                        </a:lnSpc>
                        <a:spcBef>
                          <a:spcPts val="0"/>
                        </a:spcBef>
                        <a:spcAft>
                          <a:spcPts val="0"/>
                        </a:spcAft>
                      </a:pPr>
                      <a:r>
                        <a:rPr lang="en-US" sz="1600" dirty="0">
                          <a:solidFill>
                            <a:schemeClr val="tx1"/>
                          </a:solidFill>
                          <a:effectLst/>
                        </a:rPr>
                        <a:t>Number of quotes or proposals required depends on dollar thresholds</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5B783"/>
                    </a:solidFill>
                  </a:tcPr>
                </a:tc>
                <a:tc>
                  <a:txBody>
                    <a:bodyPr/>
                    <a:lstStyle/>
                    <a:p>
                      <a:pPr marL="0" marR="0">
                        <a:lnSpc>
                          <a:spcPct val="107000"/>
                        </a:lnSpc>
                        <a:spcBef>
                          <a:spcPts val="0"/>
                        </a:spcBef>
                        <a:spcAft>
                          <a:spcPts val="0"/>
                        </a:spcAft>
                      </a:pPr>
                      <a:r>
                        <a:rPr lang="en-US" sz="1600" b="1" dirty="0">
                          <a:solidFill>
                            <a:schemeClr val="tx1"/>
                          </a:solidFill>
                          <a:effectLst/>
                          <a:latin typeface="+mn-lt"/>
                          <a:ea typeface="+mn-ea"/>
                          <a:cs typeface="+mn-cs"/>
                        </a:rPr>
                        <a:t>3</a:t>
                      </a:r>
                      <a:r>
                        <a:rPr lang="en-US" sz="1600" b="1" baseline="0" dirty="0">
                          <a:solidFill>
                            <a:schemeClr val="tx1"/>
                          </a:solidFill>
                          <a:effectLst/>
                          <a:latin typeface="+mn-lt"/>
                          <a:ea typeface="+mn-ea"/>
                          <a:cs typeface="+mn-cs"/>
                        </a:rPr>
                        <a:t> or more quotes/proposals required</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5B783"/>
                    </a:solidFill>
                  </a:tcPr>
                </a:tc>
                <a:extLst>
                  <a:ext uri="{0D108BD9-81ED-4DB2-BD59-A6C34878D82A}">
                    <a16:rowId xmlns:a16="http://schemas.microsoft.com/office/drawing/2014/main" val="2543066958"/>
                  </a:ext>
                </a:extLst>
              </a:tr>
              <a:tr h="764059">
                <a:tc>
                  <a:txBody>
                    <a:bodyPr/>
                    <a:lstStyle/>
                    <a:p>
                      <a:pPr marL="0" marR="0">
                        <a:lnSpc>
                          <a:spcPct val="107000"/>
                        </a:lnSpc>
                        <a:spcBef>
                          <a:spcPts val="0"/>
                        </a:spcBef>
                        <a:spcAft>
                          <a:spcPts val="0"/>
                        </a:spcAft>
                      </a:pPr>
                      <a:r>
                        <a:rPr lang="en-US" sz="1600" dirty="0">
                          <a:solidFill>
                            <a:schemeClr val="tx1"/>
                          </a:solidFill>
                          <a:effectLst/>
                          <a:highlight>
                            <a:srgbClr val="FFFF00"/>
                          </a:highlight>
                        </a:rPr>
                        <a:t>Substantiated rationale required for non-competitive transactions (single/sole source)</a:t>
                      </a:r>
                      <a:endParaRPr lang="en-US" sz="1600" dirty="0">
                        <a:solidFill>
                          <a:schemeClr val="tx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5B783"/>
                    </a:solidFill>
                  </a:tcPr>
                </a:tc>
                <a:tc>
                  <a:txBody>
                    <a:bodyPr/>
                    <a:lstStyle/>
                    <a:p>
                      <a:pPr marL="0" marR="0">
                        <a:lnSpc>
                          <a:spcPct val="107000"/>
                        </a:lnSpc>
                        <a:spcBef>
                          <a:spcPts val="0"/>
                        </a:spcBef>
                        <a:spcAft>
                          <a:spcPts val="0"/>
                        </a:spcAft>
                      </a:pPr>
                      <a:r>
                        <a:rPr lang="en-US" sz="1600" b="1" dirty="0">
                          <a:solidFill>
                            <a:schemeClr val="tx1"/>
                          </a:solidFill>
                          <a:effectLst/>
                          <a:latin typeface="+mn-lt"/>
                          <a:ea typeface="+mn-ea"/>
                          <a:cs typeface="+mn-cs"/>
                        </a:rPr>
                        <a:t>More</a:t>
                      </a:r>
                      <a:r>
                        <a:rPr lang="en-US" sz="1600" b="1" baseline="0" dirty="0">
                          <a:solidFill>
                            <a:schemeClr val="tx1"/>
                          </a:solidFill>
                          <a:effectLst/>
                          <a:latin typeface="+mn-lt"/>
                          <a:ea typeface="+mn-ea"/>
                          <a:cs typeface="+mn-cs"/>
                        </a:rPr>
                        <a:t> detailed documentation required</a:t>
                      </a:r>
                    </a:p>
                    <a:p>
                      <a:pPr marL="0" marR="0">
                        <a:lnSpc>
                          <a:spcPct val="107000"/>
                        </a:lnSpc>
                        <a:spcBef>
                          <a:spcPts val="0"/>
                        </a:spcBef>
                        <a:spcAft>
                          <a:spcPts val="0"/>
                        </a:spcAft>
                      </a:pPr>
                      <a:r>
                        <a:rPr lang="en-US" sz="1600" b="1" baseline="0" dirty="0">
                          <a:solidFill>
                            <a:schemeClr val="tx1"/>
                          </a:solidFill>
                          <a:effectLst/>
                          <a:latin typeface="+mn-lt"/>
                          <a:ea typeface="+mn-ea"/>
                          <a:cs typeface="+mn-cs"/>
                        </a:rPr>
                        <a:t>Cannot use continuity of research</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5B783"/>
                    </a:solidFill>
                  </a:tcPr>
                </a:tc>
                <a:extLst>
                  <a:ext uri="{0D108BD9-81ED-4DB2-BD59-A6C34878D82A}">
                    <a16:rowId xmlns:a16="http://schemas.microsoft.com/office/drawing/2014/main" val="3757765290"/>
                  </a:ext>
                </a:extLst>
              </a:tr>
              <a:tr h="505535">
                <a:tc>
                  <a:txBody>
                    <a:bodyPr/>
                    <a:lstStyle/>
                    <a:p>
                      <a:pPr marL="0" marR="0">
                        <a:lnSpc>
                          <a:spcPct val="107000"/>
                        </a:lnSpc>
                        <a:spcBef>
                          <a:spcPts val="0"/>
                        </a:spcBef>
                        <a:spcAft>
                          <a:spcPts val="0"/>
                        </a:spcAft>
                      </a:pPr>
                      <a:r>
                        <a:rPr lang="en-US" sz="1600" dirty="0">
                          <a:solidFill>
                            <a:schemeClr val="tx1"/>
                          </a:solidFill>
                          <a:effectLst/>
                          <a:highlight>
                            <a:srgbClr val="FFFF00"/>
                          </a:highlight>
                        </a:rPr>
                        <a:t>Price analysis required for single/sole source</a:t>
                      </a:r>
                      <a:endParaRPr lang="en-US" sz="1600" dirty="0">
                        <a:solidFill>
                          <a:schemeClr val="tx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5B783"/>
                    </a:solidFill>
                  </a:tcPr>
                </a:tc>
                <a:tc>
                  <a:txBody>
                    <a:bodyPr/>
                    <a:lstStyle/>
                    <a:p>
                      <a:pPr marL="0" marR="0">
                        <a:lnSpc>
                          <a:spcPct val="107000"/>
                        </a:lnSpc>
                        <a:spcBef>
                          <a:spcPts val="0"/>
                        </a:spcBef>
                        <a:spcAft>
                          <a:spcPts val="0"/>
                        </a:spcAft>
                      </a:pPr>
                      <a:r>
                        <a:rPr lang="en-US" sz="1600" b="1" dirty="0">
                          <a:solidFill>
                            <a:schemeClr val="tx1"/>
                          </a:solidFill>
                          <a:effectLst/>
                          <a:highlight>
                            <a:srgbClr val="FFFF00"/>
                          </a:highlight>
                        </a:rPr>
                        <a:t>Fewer allowances for non-competitive transactions (i.e. Sole Source exemption)</a:t>
                      </a:r>
                      <a:endParaRPr lang="en-US" sz="1600" b="1" dirty="0">
                        <a:solidFill>
                          <a:schemeClr val="tx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5B783"/>
                    </a:solidFill>
                  </a:tcPr>
                </a:tc>
                <a:extLst>
                  <a:ext uri="{0D108BD9-81ED-4DB2-BD59-A6C34878D82A}">
                    <a16:rowId xmlns:a16="http://schemas.microsoft.com/office/drawing/2014/main" val="3443245144"/>
                  </a:ext>
                </a:extLst>
              </a:tr>
              <a:tr h="1022584">
                <a:tc>
                  <a:txBody>
                    <a:bodyPr/>
                    <a:lstStyle/>
                    <a:p>
                      <a:pPr marL="0" marR="0">
                        <a:lnSpc>
                          <a:spcPct val="107000"/>
                        </a:lnSpc>
                        <a:spcBef>
                          <a:spcPts val="0"/>
                        </a:spcBef>
                        <a:spcAft>
                          <a:spcPts val="0"/>
                        </a:spcAft>
                      </a:pPr>
                      <a:r>
                        <a:rPr lang="en-US" sz="1600" dirty="0">
                          <a:solidFill>
                            <a:schemeClr val="tx1"/>
                          </a:solidFill>
                          <a:effectLst/>
                        </a:rPr>
                        <a:t>Support documentation required for competitive</a:t>
                      </a:r>
                      <a:r>
                        <a:rPr lang="en-US" sz="1600" baseline="0" dirty="0">
                          <a:solidFill>
                            <a:schemeClr val="tx1"/>
                          </a:solidFill>
                          <a:effectLst/>
                        </a:rPr>
                        <a:t> solicitations</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5B783"/>
                    </a:solidFill>
                  </a:tcPr>
                </a:tc>
                <a:tc>
                  <a:txBody>
                    <a:bodyPr/>
                    <a:lstStyle/>
                    <a:p>
                      <a:pPr marL="0" marR="0">
                        <a:lnSpc>
                          <a:spcPct val="107000"/>
                        </a:lnSpc>
                        <a:spcBef>
                          <a:spcPts val="0"/>
                        </a:spcBef>
                        <a:spcAft>
                          <a:spcPts val="0"/>
                        </a:spcAft>
                      </a:pPr>
                      <a:r>
                        <a:rPr lang="en-US" sz="1600" b="1" dirty="0">
                          <a:solidFill>
                            <a:schemeClr val="tx1"/>
                          </a:solidFill>
                          <a:effectLst/>
                        </a:rPr>
                        <a:t>Purchases above $10K must use a more elaborate public standardized ITB/ITN process administered by Main Procurement Services</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5B783"/>
                    </a:solidFill>
                  </a:tcPr>
                </a:tc>
                <a:extLst>
                  <a:ext uri="{0D108BD9-81ED-4DB2-BD59-A6C34878D82A}">
                    <a16:rowId xmlns:a16="http://schemas.microsoft.com/office/drawing/2014/main" val="3330617333"/>
                  </a:ext>
                </a:extLst>
              </a:tr>
              <a:tr h="1798156">
                <a:tc>
                  <a:txBody>
                    <a:bodyPr/>
                    <a:lstStyle/>
                    <a:p>
                      <a:pPr marL="0" marR="0">
                        <a:lnSpc>
                          <a:spcPct val="107000"/>
                        </a:lnSpc>
                        <a:spcBef>
                          <a:spcPts val="0"/>
                        </a:spcBef>
                        <a:spcAft>
                          <a:spcPts val="0"/>
                        </a:spcAft>
                      </a:pPr>
                      <a:r>
                        <a:rPr lang="en-US" sz="1600" dirty="0">
                          <a:solidFill>
                            <a:schemeClr val="tx1"/>
                          </a:solidFill>
                          <a:effectLst/>
                        </a:rPr>
                        <a:t>Conflict of Interest requirements</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5B783"/>
                    </a:solidFill>
                  </a:tcPr>
                </a:tc>
                <a:tc>
                  <a:txBody>
                    <a:bodyPr/>
                    <a:lstStyle/>
                    <a:p>
                      <a:pPr marL="0" marR="0">
                        <a:lnSpc>
                          <a:spcPct val="107000"/>
                        </a:lnSpc>
                        <a:spcBef>
                          <a:spcPts val="0"/>
                        </a:spcBef>
                        <a:spcAft>
                          <a:spcPts val="0"/>
                        </a:spcAft>
                      </a:pPr>
                      <a:r>
                        <a:rPr lang="en-US" sz="1600" b="1" dirty="0">
                          <a:solidFill>
                            <a:schemeClr val="tx1"/>
                          </a:solidFill>
                          <a:effectLst/>
                        </a:rPr>
                        <a:t>Utilization of Minority, Women and disadvantaged Businesses and equitable distribution of spend (not subcontracting)</a:t>
                      </a:r>
                    </a:p>
                    <a:p>
                      <a:pPr marL="0" marR="0">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Individual</a:t>
                      </a:r>
                      <a:r>
                        <a:rPr lang="en-US" sz="16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and </a:t>
                      </a:r>
                      <a:r>
                        <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Organizational</a:t>
                      </a:r>
                      <a:r>
                        <a:rPr lang="en-US" sz="16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Conflict of Interest – must maintain written standards that include disciplinary actions</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5B783"/>
                    </a:solidFill>
                  </a:tcPr>
                </a:tc>
                <a:extLst>
                  <a:ext uri="{0D108BD9-81ED-4DB2-BD59-A6C34878D82A}">
                    <a16:rowId xmlns:a16="http://schemas.microsoft.com/office/drawing/2014/main" val="2432776460"/>
                  </a:ext>
                </a:extLst>
              </a:tr>
            </a:tbl>
          </a:graphicData>
        </a:graphic>
      </p:graphicFrame>
    </p:spTree>
    <p:extLst>
      <p:ext uri="{BB962C8B-B14F-4D97-AF65-F5344CB8AC3E}">
        <p14:creationId xmlns:p14="http://schemas.microsoft.com/office/powerpoint/2010/main" val="3645215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38200"/>
          </a:xfrm>
        </p:spPr>
        <p:txBody>
          <a:bodyPr/>
          <a:lstStyle/>
          <a:p>
            <a:r>
              <a:rPr lang="en-US" dirty="0">
                <a:solidFill>
                  <a:srgbClr val="862633"/>
                </a:solidFill>
              </a:rPr>
              <a:t>How will this impact me?</a:t>
            </a:r>
          </a:p>
        </p:txBody>
      </p:sp>
      <p:sp>
        <p:nvSpPr>
          <p:cNvPr id="3" name="Content Placeholder 2"/>
          <p:cNvSpPr>
            <a:spLocks noGrp="1"/>
          </p:cNvSpPr>
          <p:nvPr>
            <p:ph idx="1"/>
          </p:nvPr>
        </p:nvSpPr>
        <p:spPr>
          <a:xfrm>
            <a:off x="457200" y="1752600"/>
            <a:ext cx="8229600" cy="4267201"/>
          </a:xfrm>
        </p:spPr>
        <p:txBody>
          <a:bodyPr>
            <a:normAutofit fontScale="85000" lnSpcReduction="10000"/>
          </a:bodyPr>
          <a:lstStyle/>
          <a:p>
            <a:r>
              <a:rPr lang="en-US" dirty="0"/>
              <a:t>Additional effort will be required for purchases $25K and over and especially $150K and up due to UG public competitive requirements</a:t>
            </a:r>
          </a:p>
          <a:p>
            <a:pPr marL="0" indent="0">
              <a:buNone/>
            </a:pPr>
            <a:endParaRPr lang="en-US" dirty="0"/>
          </a:p>
          <a:p>
            <a:r>
              <a:rPr lang="en-US" dirty="0"/>
              <a:t>Transactions will require feedback from subject matter experts (researchers, PI’s, etc.) to document solicitations</a:t>
            </a:r>
          </a:p>
          <a:p>
            <a:pPr marL="0" indent="0">
              <a:buNone/>
            </a:pPr>
            <a:endParaRPr lang="en-US" dirty="0"/>
          </a:p>
          <a:p>
            <a:r>
              <a:rPr lang="en-US" dirty="0"/>
              <a:t>UG documentation requirements are generally more significant</a:t>
            </a:r>
          </a:p>
        </p:txBody>
      </p:sp>
    </p:spTree>
    <p:extLst>
      <p:ext uri="{BB962C8B-B14F-4D97-AF65-F5344CB8AC3E}">
        <p14:creationId xmlns:p14="http://schemas.microsoft.com/office/powerpoint/2010/main" val="2262221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14400"/>
          </a:xfrm>
        </p:spPr>
        <p:txBody>
          <a:bodyPr/>
          <a:lstStyle/>
          <a:p>
            <a:r>
              <a:rPr lang="en-US" dirty="0">
                <a:solidFill>
                  <a:srgbClr val="862633"/>
                </a:solidFill>
              </a:rPr>
              <a:t>Must Vs. Should</a:t>
            </a:r>
          </a:p>
        </p:txBody>
      </p:sp>
      <p:sp>
        <p:nvSpPr>
          <p:cNvPr id="5" name="Flowchart: Process 4"/>
          <p:cNvSpPr/>
          <p:nvPr/>
        </p:nvSpPr>
        <p:spPr>
          <a:xfrm>
            <a:off x="914400" y="2438400"/>
            <a:ext cx="2362200" cy="2438400"/>
          </a:xfrm>
          <a:prstGeom prst="flowChartProcess">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When the Uniform Guidance references:</a:t>
            </a:r>
          </a:p>
        </p:txBody>
      </p:sp>
      <p:sp>
        <p:nvSpPr>
          <p:cNvPr id="6" name="Flowchart: Process 5"/>
          <p:cNvSpPr/>
          <p:nvPr/>
        </p:nvSpPr>
        <p:spPr>
          <a:xfrm>
            <a:off x="5486399" y="1981199"/>
            <a:ext cx="2971799" cy="1447799"/>
          </a:xfrm>
          <a:prstGeom prst="flowChartProcess">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Must = Requirement</a:t>
            </a:r>
          </a:p>
        </p:txBody>
      </p:sp>
      <p:sp>
        <p:nvSpPr>
          <p:cNvPr id="7" name="Flowchart: Process 6"/>
          <p:cNvSpPr/>
          <p:nvPr/>
        </p:nvSpPr>
        <p:spPr>
          <a:xfrm>
            <a:off x="5486400" y="3809997"/>
            <a:ext cx="2971799" cy="1981203"/>
          </a:xfrm>
          <a:prstGeom prst="flowChartProcess">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Should = Best Practice,  Suggestion, Recommendation</a:t>
            </a:r>
          </a:p>
        </p:txBody>
      </p:sp>
      <p:cxnSp>
        <p:nvCxnSpPr>
          <p:cNvPr id="9" name="Straight Connector 8"/>
          <p:cNvCxnSpPr/>
          <p:nvPr/>
        </p:nvCxnSpPr>
        <p:spPr>
          <a:xfrm>
            <a:off x="3300046" y="3809997"/>
            <a:ext cx="2186353" cy="12192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3300046" y="2667002"/>
            <a:ext cx="2186353" cy="9143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4791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lstStyle/>
          <a:p>
            <a:r>
              <a:rPr lang="en-US" dirty="0">
                <a:solidFill>
                  <a:srgbClr val="862633"/>
                </a:solidFill>
              </a:rPr>
              <a:t>Terms</a:t>
            </a:r>
          </a:p>
        </p:txBody>
      </p:sp>
      <p:sp>
        <p:nvSpPr>
          <p:cNvPr id="3" name="Content Placeholder 2"/>
          <p:cNvSpPr>
            <a:spLocks noGrp="1"/>
          </p:cNvSpPr>
          <p:nvPr>
            <p:ph idx="1"/>
          </p:nvPr>
        </p:nvSpPr>
        <p:spPr>
          <a:xfrm>
            <a:off x="457200" y="1981200"/>
            <a:ext cx="8229600" cy="4038601"/>
          </a:xfrm>
        </p:spPr>
        <p:txBody>
          <a:bodyPr/>
          <a:lstStyle/>
          <a:p>
            <a:r>
              <a:rPr lang="en-US" dirty="0"/>
              <a:t>Recipient = Institution as a whole</a:t>
            </a:r>
          </a:p>
          <a:p>
            <a:pPr marL="0" indent="0">
              <a:buNone/>
            </a:pPr>
            <a:endParaRPr lang="en-US" dirty="0"/>
          </a:p>
          <a:p>
            <a:r>
              <a:rPr lang="en-US" dirty="0"/>
              <a:t>Non-Federal Entity = FSU</a:t>
            </a:r>
          </a:p>
        </p:txBody>
      </p:sp>
    </p:spTree>
    <p:extLst>
      <p:ext uri="{BB962C8B-B14F-4D97-AF65-F5344CB8AC3E}">
        <p14:creationId xmlns:p14="http://schemas.microsoft.com/office/powerpoint/2010/main" val="128274021"/>
      </p:ext>
    </p:extLst>
  </p:cSld>
  <p:clrMapOvr>
    <a:masterClrMapping/>
  </p:clrMapOvr>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782F40"/>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9ABFFE9CE75A84E8504395010373D31" ma:contentTypeVersion="12" ma:contentTypeDescription="Create a new document." ma:contentTypeScope="" ma:versionID="5204110e23a483b2804e0209e1f08d76">
  <xsd:schema xmlns:xsd="http://www.w3.org/2001/XMLSchema" xmlns:xs="http://www.w3.org/2001/XMLSchema" xmlns:p="http://schemas.microsoft.com/office/2006/metadata/properties" xmlns:ns1="http://schemas.microsoft.com/sharepoint/v3" xmlns:ns2="b90dc5f9-be5d-41ab-a21b-96c1b6da78e8" xmlns:ns3="68bea2c7-3609-46d4-a197-87e6da6604e8" targetNamespace="http://schemas.microsoft.com/office/2006/metadata/properties" ma:root="true" ma:fieldsID="2b3017ed754dd34c72812ca5298f799d" ns1:_="" ns2:_="" ns3:_="">
    <xsd:import namespace="http://schemas.microsoft.com/sharepoint/v3"/>
    <xsd:import namespace="b90dc5f9-be5d-41ab-a21b-96c1b6da78e8"/>
    <xsd:import namespace="68bea2c7-3609-46d4-a197-87e6da6604e8"/>
    <xsd:element name="properties">
      <xsd:complexType>
        <xsd:sequence>
          <xsd:element name="documentManagement">
            <xsd:complexType>
              <xsd:all>
                <xsd:element ref="ns1:PublishingStartDate" minOccurs="0"/>
                <xsd:element ref="ns1:PublishingExpirationDate" minOccurs="0"/>
                <xsd:element ref="ns2:MediaServiceMetadata" minOccurs="0"/>
                <xsd:element ref="ns2:MediaServiceFastMetadata" minOccurs="0"/>
                <xsd:element ref="ns2:MediaServiceAutoTag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ma:readOnly="fals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90dc5f9-be5d-41ab-a21b-96c1b6da78e8"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8bea2c7-3609-46d4-a197-87e6da6604e8"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E3B56A7D-AED5-4A40-9D83-0FC15A48C035}">
  <ds:schemaRefs>
    <ds:schemaRef ds:uri="http://schemas.microsoft.com/sharepoint/v3/contenttype/forms"/>
  </ds:schemaRefs>
</ds:datastoreItem>
</file>

<file path=customXml/itemProps2.xml><?xml version="1.0" encoding="utf-8"?>
<ds:datastoreItem xmlns:ds="http://schemas.openxmlformats.org/officeDocument/2006/customXml" ds:itemID="{E302D067-B8AA-42F6-B3DE-0D33C2F706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90dc5f9-be5d-41ab-a21b-96c1b6da78e8"/>
    <ds:schemaRef ds:uri="68bea2c7-3609-46d4-a197-87e6da6604e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C7F777B-2911-4F76-85B2-EE0F8120EC78}">
  <ds:schemaRefs>
    <ds:schemaRef ds:uri="http://schemas.microsoft.com/office/2006/metadata/properties"/>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
  <TotalTime>7422</TotalTime>
  <Words>2524</Words>
  <Application>Microsoft Office PowerPoint</Application>
  <PresentationFormat>On-screen Show (4:3)</PresentationFormat>
  <Paragraphs>230</Paragraphs>
  <Slides>33</Slides>
  <Notes>19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Calibri</vt:lpstr>
      <vt:lpstr>Office Theme</vt:lpstr>
      <vt:lpstr>Uniform Guidance – Procurement Highlights</vt:lpstr>
      <vt:lpstr>What is OMB and how does it relate to Uniform Guidance?</vt:lpstr>
      <vt:lpstr>How did Uniform Guidance (aka “Super Circular”) come about?</vt:lpstr>
      <vt:lpstr>Super Circular Serves To</vt:lpstr>
      <vt:lpstr>Effective Dates</vt:lpstr>
      <vt:lpstr>Today vs. 7/1/18 and after (for sponsored transactions)</vt:lpstr>
      <vt:lpstr>How will this impact me?</vt:lpstr>
      <vt:lpstr>Must Vs. Should</vt:lpstr>
      <vt:lpstr>Terms</vt:lpstr>
      <vt:lpstr>PowerPoint Presentation</vt:lpstr>
      <vt:lpstr>Procurement (200.318(a))</vt:lpstr>
      <vt:lpstr>Procurement (200.318(a))</vt:lpstr>
      <vt:lpstr>Procurement (200.318(b))</vt:lpstr>
      <vt:lpstr>Individual Conflict of Interest (200.318(c)(1))</vt:lpstr>
      <vt:lpstr>Individual Conflict of Interest</vt:lpstr>
      <vt:lpstr>Individual Conflict of Interest</vt:lpstr>
      <vt:lpstr>Organizational Conflicts of Interest (200.318(c )(2))</vt:lpstr>
      <vt:lpstr>Procurement (200.318(d))</vt:lpstr>
      <vt:lpstr>Procurement (200.318 (e )+(f)+(g)) When appropriate, entities are encouraged to:</vt:lpstr>
      <vt:lpstr>Procurement (200.318(h)) Organizations must award contracts only to responsible contractors:</vt:lpstr>
      <vt:lpstr>Procurement Records (200.318(i))</vt:lpstr>
      <vt:lpstr>Competition (200.319)</vt:lpstr>
      <vt:lpstr>Competition (200.319) Examples considered restrictive of competition:</vt:lpstr>
      <vt:lpstr>Competition (200.319) These procedures must ensure that all solicitations:</vt:lpstr>
      <vt:lpstr>All solicitations must</vt:lpstr>
      <vt:lpstr>Methods of Procurement (200.320)</vt:lpstr>
      <vt:lpstr>Procurement by non-competitive proposals (200.320(f)) May only be used when one or more apply:</vt:lpstr>
      <vt:lpstr>Contracting with small and minority businesses, women’s business enterprises, and labor surplus firms (200.321)</vt:lpstr>
      <vt:lpstr>Procurement of recovered materials (200.322)</vt:lpstr>
      <vt:lpstr>Contract Cost and Price (200.323)</vt:lpstr>
      <vt:lpstr>Concerning Equipment Use (200.313(2))</vt:lpstr>
      <vt:lpstr>Supplies (200.314(a))</vt:lpstr>
      <vt:lpstr>Questions?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Ian R. Robbins</dc:creator>
  <cp:lastModifiedBy>Karen Gibson</cp:lastModifiedBy>
  <cp:revision>366</cp:revision>
  <cp:lastPrinted>2014-06-12T13:11:33Z</cp:lastPrinted>
  <dcterms:created xsi:type="dcterms:W3CDTF">2011-05-26T14:27:30Z</dcterms:created>
  <dcterms:modified xsi:type="dcterms:W3CDTF">2023-10-02T15:19:48Z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0x010100F9ABFFE9CE75A84E8504395010373D31</vt:lpwstr>
  </property>
</Properties>
</file>