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handoutMasterIdLst>
    <p:handoutMasterId r:id="rId59"/>
  </p:handoutMasterIdLst>
  <p:sldIdLst>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69" r:id="rId38"/>
    <p:sldId id="370" r:id="rId39"/>
    <p:sldId id="362" r:id="rId40"/>
    <p:sldId id="354" r:id="rId41"/>
    <p:sldId id="355" r:id="rId42"/>
    <p:sldId id="356" r:id="rId43"/>
    <p:sldId id="371" r:id="rId44"/>
    <p:sldId id="372" r:id="rId45"/>
    <p:sldId id="373" r:id="rId46"/>
    <p:sldId id="357" r:id="rId47"/>
    <p:sldId id="358" r:id="rId48"/>
    <p:sldId id="361" r:id="rId49"/>
    <p:sldId id="359" r:id="rId50"/>
    <p:sldId id="360" r:id="rId51"/>
    <p:sldId id="363" r:id="rId52"/>
    <p:sldId id="364" r:id="rId53"/>
    <p:sldId id="365" r:id="rId54"/>
    <p:sldId id="366" r:id="rId55"/>
    <p:sldId id="367" r:id="rId56"/>
    <p:sldId id="368" r:id="rId5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69"/>
            <p14:sldId id="370"/>
            <p14:sldId id="362"/>
            <p14:sldId id="354"/>
            <p14:sldId id="355"/>
            <p14:sldId id="356"/>
            <p14:sldId id="371"/>
            <p14:sldId id="372"/>
            <p14:sldId id="373"/>
            <p14:sldId id="357"/>
            <p14:sldId id="358"/>
            <p14:sldId id="361"/>
            <p14:sldId id="359"/>
            <p14:sldId id="360"/>
            <p14:sldId id="363"/>
            <p14:sldId id="364"/>
            <p14:sldId id="365"/>
            <p14:sldId id="366"/>
            <p14:sldId id="367"/>
            <p14:sldId id="3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94660"/>
  </p:normalViewPr>
  <p:slideViewPr>
    <p:cSldViewPr>
      <p:cViewPr varScale="1">
        <p:scale>
          <a:sx n="102" d="100"/>
          <a:sy n="102" d="100"/>
        </p:scale>
        <p:origin x="2100" y="102"/>
      </p:cViewPr>
      <p:guideLst>
        <p:guide orient="horz" pos="2160"/>
        <p:guide pos="2880"/>
      </p:guideLst>
    </p:cSldViewPr>
  </p:slideViewPr>
  <p:notesTextViewPr>
    <p:cViewPr>
      <p:scale>
        <a:sx n="1" d="1"/>
        <a:sy n="1" d="1"/>
      </p:scale>
      <p:origin x="0" y="0"/>
    </p:cViewPr>
  </p:notesTextViewPr>
  <p:sorterViewPr>
    <p:cViewPr>
      <p:scale>
        <a:sx n="100" d="100"/>
        <a:sy n="100" d="100"/>
      </p:scale>
      <p:origin x="0" y="-7986"/>
    </p:cViewPr>
  </p:sorterViewPr>
  <p:notesViewPr>
    <p:cSldViewPr>
      <p:cViewPr varScale="1">
        <p:scale>
          <a:sx n="80" d="100"/>
          <a:sy n="80" d="100"/>
        </p:scale>
        <p:origin x="3948" y="10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3/11/2016</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3/11/2016</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9218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4596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smtClean="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irs.gov/uac/IRS-Tax-Talk-Today-Focuses-on-Worker-Classification" TargetMode="External"/><Relationship Id="rId3" Type="http://schemas.openxmlformats.org/officeDocument/2006/relationships/hyperlink" Target="http://www.irs.gov/pub/irs-prior/p15a--2006.pdf" TargetMode="External"/><Relationship Id="rId7" Type="http://schemas.openxmlformats.org/officeDocument/2006/relationships/hyperlink" Target="https://www.irs.gov/uac/IRS-and-States-to-Share-Employment-Tax-Examination-Results" TargetMode="External"/><Relationship Id="rId2" Type="http://schemas.openxmlformats.org/officeDocument/2006/relationships/hyperlink" Target="http://www.irs.gov/pub/irs-pdf/p15.pdf" TargetMode="External"/><Relationship Id="rId1" Type="http://schemas.openxmlformats.org/officeDocument/2006/relationships/slideLayout" Target="../slideLayouts/slideLayout2.xml"/><Relationship Id="rId6" Type="http://schemas.openxmlformats.org/officeDocument/2006/relationships/hyperlink" Target="http://www.irs.gov/businesses/small/index.html" TargetMode="External"/><Relationship Id="rId5" Type="http://schemas.openxmlformats.org/officeDocument/2006/relationships/hyperlink" Target="http://www.irs.gov/pub/irs-pdf/p1976.pdf" TargetMode="External"/><Relationship Id="rId4" Type="http://schemas.openxmlformats.org/officeDocument/2006/relationships/hyperlink" Target="http://www.irs.gov/pub/irs-pdf/p1779.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rocurement.fsu.edu/Form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rocurement.fsu.edu/Form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Contractual Services</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pPr>
              <a:buFontTx/>
              <a:buNone/>
            </a:pPr>
            <a:r>
              <a:rPr lang="en-US" altLang="en-US" sz="2000" dirty="0"/>
              <a:t>What is a contractual service?</a:t>
            </a:r>
          </a:p>
          <a:p>
            <a:pPr>
              <a:buFontTx/>
              <a:buNone/>
            </a:pPr>
            <a:endParaRPr lang="en-US" altLang="en-US" sz="2000" dirty="0"/>
          </a:p>
          <a:p>
            <a:r>
              <a:rPr lang="en-US" altLang="en-US" sz="2000" dirty="0"/>
              <a:t>A </a:t>
            </a:r>
            <a:r>
              <a:rPr lang="en-US" altLang="en-US" sz="2000" i="1" u="sng" dirty="0"/>
              <a:t>contractual service </a:t>
            </a:r>
            <a:r>
              <a:rPr lang="en-US" altLang="en-US" sz="2000" dirty="0"/>
              <a:t>is the rendering of services by an Independent Contractor, consisting of the Contractor’s time and effort</a:t>
            </a:r>
            <a:r>
              <a:rPr lang="en-US" altLang="en-US" sz="2000" dirty="0" smtClean="0"/>
              <a:t>.</a:t>
            </a:r>
          </a:p>
          <a:p>
            <a:pPr marL="0" indent="0">
              <a:buNone/>
            </a:pPr>
            <a:endParaRPr lang="en-US" altLang="en-US" sz="2000" dirty="0"/>
          </a:p>
          <a:p>
            <a:r>
              <a:rPr lang="en-US" altLang="en-US" sz="2000" dirty="0"/>
              <a:t>Contractual Services may be performed by </a:t>
            </a:r>
            <a:r>
              <a:rPr lang="en-US" altLang="en-US" sz="2000" dirty="0" smtClean="0"/>
              <a:t>individuals </a:t>
            </a:r>
            <a:r>
              <a:rPr lang="en-US" altLang="en-US" sz="2000" dirty="0"/>
              <a:t>or </a:t>
            </a:r>
            <a:r>
              <a:rPr lang="en-US" altLang="en-US" sz="2000" dirty="0" smtClean="0"/>
              <a:t>companies</a:t>
            </a:r>
            <a:r>
              <a:rPr lang="en-US" altLang="en-US" sz="2000" dirty="0"/>
              <a:t>. </a:t>
            </a:r>
          </a:p>
          <a:p>
            <a:endParaRPr lang="en-US" dirty="0"/>
          </a:p>
        </p:txBody>
      </p:sp>
    </p:spTree>
    <p:extLst>
      <p:ext uri="{BB962C8B-B14F-4D97-AF65-F5344CB8AC3E}">
        <p14:creationId xmlns:p14="http://schemas.microsoft.com/office/powerpoint/2010/main" val="688181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en-US" sz="3200" dirty="0" smtClean="0">
                <a:solidFill>
                  <a:srgbClr val="782F40"/>
                </a:solidFill>
              </a:rPr>
              <a:t>Independent Contractors</a:t>
            </a:r>
            <a:endParaRPr lang="en-US" sz="3200" dirty="0">
              <a:solidFill>
                <a:srgbClr val="782F40"/>
              </a:solidFill>
            </a:endParaRPr>
          </a:p>
        </p:txBody>
      </p:sp>
      <p:sp>
        <p:nvSpPr>
          <p:cNvPr id="3" name="Content Placeholder 2"/>
          <p:cNvSpPr>
            <a:spLocks noGrp="1"/>
          </p:cNvSpPr>
          <p:nvPr>
            <p:ph idx="1"/>
          </p:nvPr>
        </p:nvSpPr>
        <p:spPr>
          <a:xfrm>
            <a:off x="457200" y="1981200"/>
            <a:ext cx="8229600" cy="4038601"/>
          </a:xfrm>
        </p:spPr>
        <p:txBody>
          <a:bodyPr>
            <a:normAutofit/>
          </a:bodyPr>
          <a:lstStyle/>
          <a:p>
            <a:r>
              <a:rPr lang="en-US" altLang="en-US" sz="2000" dirty="0"/>
              <a:t>Only individuals who meet the legal requirements to be considered independent contractors can be paid by processing a requisition in OMNI. </a:t>
            </a:r>
            <a:endParaRPr lang="en-US" altLang="en-US" sz="2000" dirty="0" smtClean="0"/>
          </a:p>
          <a:p>
            <a:pPr marL="0" indent="0">
              <a:buNone/>
            </a:pPr>
            <a:endParaRPr lang="en-US" altLang="en-US" sz="2000" dirty="0"/>
          </a:p>
          <a:p>
            <a:r>
              <a:rPr lang="en-US" altLang="en-US" sz="2000" dirty="0"/>
              <a:t>EMPLOYEES, including OPS, part time, or visiting faculty,  </a:t>
            </a:r>
            <a:r>
              <a:rPr lang="en-US" altLang="en-US" sz="2000" u="sng" dirty="0"/>
              <a:t>MAY NOT </a:t>
            </a:r>
            <a:r>
              <a:rPr lang="en-US" altLang="en-US" sz="2000" dirty="0"/>
              <a:t>be paid via a purchase order.</a:t>
            </a:r>
          </a:p>
          <a:p>
            <a:endParaRPr lang="en-US" dirty="0"/>
          </a:p>
        </p:txBody>
      </p:sp>
    </p:spTree>
    <p:extLst>
      <p:ext uri="{BB962C8B-B14F-4D97-AF65-F5344CB8AC3E}">
        <p14:creationId xmlns:p14="http://schemas.microsoft.com/office/powerpoint/2010/main" val="267168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Employer Relationships</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r>
              <a:rPr lang="en-US" altLang="en-US" sz="2000" dirty="0"/>
              <a:t>Individual’s who are Independent Contractors will receive IRS Form 1099 for all payment in excess of $600 per calendar year</a:t>
            </a:r>
            <a:r>
              <a:rPr lang="en-US" altLang="en-US" sz="2000" dirty="0" smtClean="0"/>
              <a:t>.</a:t>
            </a:r>
          </a:p>
          <a:p>
            <a:pPr marL="0" indent="0">
              <a:buNone/>
            </a:pPr>
            <a:r>
              <a:rPr lang="en-US" altLang="en-US" sz="2000" dirty="0" smtClean="0"/>
              <a:t> </a:t>
            </a:r>
            <a:endParaRPr lang="en-US" altLang="en-US" sz="2000" dirty="0"/>
          </a:p>
          <a:p>
            <a:r>
              <a:rPr lang="en-US" altLang="en-US" sz="2000" dirty="0"/>
              <a:t>Form 1099 may also be issued for other services not processed as </a:t>
            </a:r>
            <a:r>
              <a:rPr lang="en-US" altLang="en-US" sz="2000" dirty="0" smtClean="0"/>
              <a:t>consulting services </a:t>
            </a:r>
            <a:r>
              <a:rPr lang="en-US" altLang="en-US" sz="2000" dirty="0"/>
              <a:t>by FSU.</a:t>
            </a:r>
            <a:endParaRPr lang="en-US" sz="2000" dirty="0"/>
          </a:p>
        </p:txBody>
      </p:sp>
    </p:spTree>
    <p:extLst>
      <p:ext uri="{BB962C8B-B14F-4D97-AF65-F5344CB8AC3E}">
        <p14:creationId xmlns:p14="http://schemas.microsoft.com/office/powerpoint/2010/main" val="23260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a:bodyPr>
          <a:lstStyle/>
          <a:p>
            <a:r>
              <a:rPr lang="en-US" sz="3200" dirty="0" smtClean="0">
                <a:solidFill>
                  <a:srgbClr val="782F40"/>
                </a:solidFill>
              </a:rPr>
              <a:t>Worker Classification</a:t>
            </a:r>
            <a:endParaRPr lang="en-US" sz="3200" dirty="0">
              <a:solidFill>
                <a:srgbClr val="782F40"/>
              </a:solidFill>
            </a:endParaRPr>
          </a:p>
        </p:txBody>
      </p:sp>
      <p:sp>
        <p:nvSpPr>
          <p:cNvPr id="3" name="Content Placeholder 2"/>
          <p:cNvSpPr>
            <a:spLocks noGrp="1"/>
          </p:cNvSpPr>
          <p:nvPr>
            <p:ph idx="1"/>
          </p:nvPr>
        </p:nvSpPr>
        <p:spPr>
          <a:xfrm>
            <a:off x="469006" y="1905000"/>
            <a:ext cx="8229600" cy="3935570"/>
          </a:xfrm>
        </p:spPr>
        <p:txBody>
          <a:bodyPr>
            <a:normAutofit/>
          </a:bodyPr>
          <a:lstStyle/>
          <a:p>
            <a:pPr>
              <a:lnSpc>
                <a:spcPct val="80000"/>
              </a:lnSpc>
            </a:pPr>
            <a:r>
              <a:rPr lang="en-US" altLang="en-US" sz="2000" dirty="0"/>
              <a:t>The IRS provides the following conditions as a means to determine worker classification for </a:t>
            </a:r>
            <a:r>
              <a:rPr lang="en-US" altLang="en-US" sz="2000" dirty="0" smtClean="0"/>
              <a:t>individuals </a:t>
            </a:r>
            <a:r>
              <a:rPr lang="en-US" altLang="en-US" sz="2000" dirty="0"/>
              <a:t>performing services for FSU. B</a:t>
            </a:r>
            <a:r>
              <a:rPr lang="en-US" altLang="en-US" sz="2000" dirty="0" smtClean="0"/>
              <a:t>efore </a:t>
            </a:r>
            <a:r>
              <a:rPr lang="en-US" altLang="en-US" sz="2000" dirty="0"/>
              <a:t>submitting a requisition, apply these factors to the scope of work: </a:t>
            </a:r>
          </a:p>
          <a:p>
            <a:pPr>
              <a:lnSpc>
                <a:spcPct val="80000"/>
              </a:lnSpc>
            </a:pPr>
            <a:endParaRPr lang="en-US" altLang="en-US" sz="2000" dirty="0"/>
          </a:p>
          <a:p>
            <a:pPr>
              <a:lnSpc>
                <a:spcPct val="80000"/>
              </a:lnSpc>
              <a:buFontTx/>
              <a:buNone/>
            </a:pPr>
            <a:r>
              <a:rPr lang="en-US" altLang="en-US" sz="2000" dirty="0"/>
              <a:t>		1.	Reporting consistency</a:t>
            </a:r>
          </a:p>
          <a:p>
            <a:pPr>
              <a:lnSpc>
                <a:spcPct val="80000"/>
              </a:lnSpc>
              <a:buFontTx/>
              <a:buNone/>
            </a:pPr>
            <a:r>
              <a:rPr lang="en-US" altLang="en-US" sz="2000" dirty="0"/>
              <a:t>		2.	Substantive consistency</a:t>
            </a:r>
          </a:p>
          <a:p>
            <a:pPr>
              <a:lnSpc>
                <a:spcPct val="80000"/>
              </a:lnSpc>
              <a:buFontTx/>
              <a:buNone/>
            </a:pPr>
            <a:r>
              <a:rPr lang="en-US" altLang="en-US" sz="2000" dirty="0"/>
              <a:t>		3.	Reasonable Basis</a:t>
            </a:r>
          </a:p>
          <a:p>
            <a:pPr>
              <a:lnSpc>
                <a:spcPct val="80000"/>
              </a:lnSpc>
              <a:buFontTx/>
              <a:buNone/>
            </a:pPr>
            <a:r>
              <a:rPr lang="en-US" altLang="en-US" sz="2000" dirty="0"/>
              <a:t>		4.	Financial Control</a:t>
            </a:r>
          </a:p>
          <a:p>
            <a:pPr>
              <a:lnSpc>
                <a:spcPct val="80000"/>
              </a:lnSpc>
              <a:buFontTx/>
              <a:buNone/>
            </a:pPr>
            <a:endParaRPr lang="en-US" altLang="en-US" sz="2000" dirty="0"/>
          </a:p>
          <a:p>
            <a:pPr>
              <a:lnSpc>
                <a:spcPct val="80000"/>
              </a:lnSpc>
              <a:buFontTx/>
              <a:buNone/>
            </a:pPr>
            <a:r>
              <a:rPr lang="en-US" altLang="en-US" sz="2000" dirty="0"/>
              <a:t>*</a:t>
            </a:r>
            <a:r>
              <a:rPr lang="en-US" altLang="en-US" sz="2000" b="1" dirty="0"/>
              <a:t>All four conditions </a:t>
            </a:r>
            <a:r>
              <a:rPr lang="en-US" altLang="en-US" sz="2000" b="1" u="sng" dirty="0"/>
              <a:t>must</a:t>
            </a:r>
            <a:r>
              <a:rPr lang="en-US" altLang="en-US" sz="2000" b="1" dirty="0"/>
              <a:t> be met before submitting</a:t>
            </a:r>
          </a:p>
          <a:p>
            <a:pPr>
              <a:lnSpc>
                <a:spcPct val="80000"/>
              </a:lnSpc>
              <a:buFontTx/>
              <a:buNone/>
            </a:pPr>
            <a:r>
              <a:rPr lang="en-US" altLang="en-US" sz="2000" b="1" dirty="0"/>
              <a:t>  a requisition.</a:t>
            </a:r>
            <a:endParaRPr lang="en-US" altLang="en-US" sz="2000" dirty="0"/>
          </a:p>
          <a:p>
            <a:endParaRPr lang="en-US" dirty="0"/>
          </a:p>
        </p:txBody>
      </p:sp>
    </p:spTree>
    <p:extLst>
      <p:ext uri="{BB962C8B-B14F-4D97-AF65-F5344CB8AC3E}">
        <p14:creationId xmlns:p14="http://schemas.microsoft.com/office/powerpoint/2010/main" val="791602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en-US" sz="3200" dirty="0" smtClean="0">
                <a:solidFill>
                  <a:srgbClr val="782F40"/>
                </a:solidFill>
              </a:rPr>
              <a:t>Reporting Consistency</a:t>
            </a:r>
            <a:endParaRPr lang="en-US" sz="3200" dirty="0">
              <a:solidFill>
                <a:srgbClr val="782F40"/>
              </a:solidFill>
            </a:endParaRPr>
          </a:p>
        </p:txBody>
      </p:sp>
      <p:sp>
        <p:nvSpPr>
          <p:cNvPr id="3" name="Content Placeholder 2"/>
          <p:cNvSpPr>
            <a:spLocks noGrp="1"/>
          </p:cNvSpPr>
          <p:nvPr>
            <p:ph idx="1"/>
          </p:nvPr>
        </p:nvSpPr>
        <p:spPr>
          <a:xfrm>
            <a:off x="457200" y="1981200"/>
            <a:ext cx="8229600" cy="4038601"/>
          </a:xfrm>
        </p:spPr>
        <p:txBody>
          <a:bodyPr/>
          <a:lstStyle/>
          <a:p>
            <a:pPr>
              <a:lnSpc>
                <a:spcPct val="80000"/>
              </a:lnSpc>
            </a:pPr>
            <a:r>
              <a:rPr lang="en-US" altLang="en-US" sz="2000" dirty="0"/>
              <a:t>The use of certain category codes ensures that a FORM 1099 will be issued to the payee as an independent contractor at the end of the year. </a:t>
            </a:r>
          </a:p>
          <a:p>
            <a:pPr lvl="1">
              <a:lnSpc>
                <a:spcPct val="80000"/>
              </a:lnSpc>
            </a:pPr>
            <a:r>
              <a:rPr lang="en-US" altLang="en-US" sz="2000" dirty="0"/>
              <a:t>Contact </a:t>
            </a:r>
            <a:r>
              <a:rPr lang="en-US" altLang="en-US" sz="2000" dirty="0" smtClean="0"/>
              <a:t>Procurement Services </a:t>
            </a:r>
            <a:r>
              <a:rPr lang="en-US" altLang="en-US" sz="2000" dirty="0"/>
              <a:t>if you have questions regarding correct category code selection</a:t>
            </a:r>
            <a:r>
              <a:rPr lang="en-US" altLang="en-US" sz="2000" dirty="0" smtClean="0"/>
              <a:t>.</a:t>
            </a:r>
          </a:p>
          <a:p>
            <a:pPr marL="457200" lvl="1" indent="0">
              <a:lnSpc>
                <a:spcPct val="80000"/>
              </a:lnSpc>
              <a:buNone/>
            </a:pPr>
            <a:endParaRPr lang="en-US" altLang="en-US" sz="2000" dirty="0"/>
          </a:p>
          <a:p>
            <a:pPr>
              <a:lnSpc>
                <a:spcPct val="80000"/>
              </a:lnSpc>
            </a:pPr>
            <a:r>
              <a:rPr lang="en-US" altLang="en-US" sz="2000" dirty="0" smtClean="0"/>
              <a:t>Procurement Services </a:t>
            </a:r>
            <a:r>
              <a:rPr lang="en-US" altLang="en-US" sz="2000" dirty="0"/>
              <a:t>will review requisitions for contractual </a:t>
            </a:r>
            <a:r>
              <a:rPr lang="en-US" altLang="en-US" sz="2000" dirty="0" smtClean="0"/>
              <a:t>services and </a:t>
            </a:r>
            <a:r>
              <a:rPr lang="en-US" altLang="en-US" sz="2000" dirty="0"/>
              <a:t>honoraria to determine that the category code is appropriate. </a:t>
            </a:r>
          </a:p>
          <a:p>
            <a:endParaRPr lang="en-US" dirty="0"/>
          </a:p>
        </p:txBody>
      </p:sp>
    </p:spTree>
    <p:extLst>
      <p:ext uri="{BB962C8B-B14F-4D97-AF65-F5344CB8AC3E}">
        <p14:creationId xmlns:p14="http://schemas.microsoft.com/office/powerpoint/2010/main" val="3787096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Substantive Consistency</a:t>
            </a:r>
            <a:endParaRPr lang="en-US" sz="3200" dirty="0">
              <a:solidFill>
                <a:srgbClr val="782F40"/>
              </a:solidFill>
            </a:endParaRPr>
          </a:p>
        </p:txBody>
      </p:sp>
      <p:sp>
        <p:nvSpPr>
          <p:cNvPr id="3" name="Content Placeholder 2"/>
          <p:cNvSpPr>
            <a:spLocks noGrp="1"/>
          </p:cNvSpPr>
          <p:nvPr>
            <p:ph idx="1"/>
          </p:nvPr>
        </p:nvSpPr>
        <p:spPr>
          <a:xfrm>
            <a:off x="457200" y="1828800"/>
            <a:ext cx="8229600" cy="4114800"/>
          </a:xfrm>
        </p:spPr>
        <p:txBody>
          <a:bodyPr>
            <a:normAutofit fontScale="92500" lnSpcReduction="20000"/>
          </a:bodyPr>
          <a:lstStyle/>
          <a:p>
            <a:r>
              <a:rPr lang="en-US" altLang="en-US" sz="2200" dirty="0"/>
              <a:t>The IRS </a:t>
            </a:r>
            <a:r>
              <a:rPr lang="en-US" altLang="en-US" sz="2200" u="sng" dirty="0"/>
              <a:t>requires</a:t>
            </a:r>
            <a:r>
              <a:rPr lang="en-US" altLang="en-US" sz="2200" dirty="0"/>
              <a:t> the University to classify all </a:t>
            </a:r>
            <a:r>
              <a:rPr lang="en-US" altLang="en-US" sz="2200" dirty="0" smtClean="0"/>
              <a:t>individuals </a:t>
            </a:r>
            <a:r>
              <a:rPr lang="en-US" altLang="en-US" sz="2200" dirty="0"/>
              <a:t>performing  substantially the same services the same; that is, all are employees or all are independent contractors. </a:t>
            </a:r>
          </a:p>
          <a:p>
            <a:r>
              <a:rPr lang="en-US" altLang="en-US" sz="2200" dirty="0"/>
              <a:t>Example: At </a:t>
            </a:r>
            <a:r>
              <a:rPr lang="en-US" altLang="en-US" sz="2200" dirty="0" smtClean="0"/>
              <a:t>FSU, </a:t>
            </a:r>
            <a:r>
              <a:rPr lang="en-US" altLang="en-US" sz="2200" dirty="0"/>
              <a:t>credit courses are taught by employees. Adjunct faculty members are </a:t>
            </a:r>
            <a:r>
              <a:rPr lang="en-US" altLang="en-US" sz="2200" u="sng" dirty="0"/>
              <a:t>employees</a:t>
            </a:r>
            <a:r>
              <a:rPr lang="en-US" altLang="en-US" sz="2200" dirty="0"/>
              <a:t>. To meet the IRS test of “substantive consistency” an individual teaching a class </a:t>
            </a:r>
            <a:r>
              <a:rPr lang="en-US" altLang="en-US" sz="2200" u="sng" dirty="0"/>
              <a:t>may not </a:t>
            </a:r>
            <a:r>
              <a:rPr lang="en-US" altLang="en-US" sz="2200" dirty="0"/>
              <a:t>be paid through </a:t>
            </a:r>
            <a:r>
              <a:rPr lang="en-US" altLang="en-US" sz="2200" dirty="0" smtClean="0"/>
              <a:t>Procurement </a:t>
            </a:r>
            <a:r>
              <a:rPr lang="en-US" altLang="en-US" sz="2200" dirty="0"/>
              <a:t>Services as an </a:t>
            </a:r>
            <a:r>
              <a:rPr lang="en-US" altLang="en-US" sz="2200" dirty="0" smtClean="0"/>
              <a:t>independent </a:t>
            </a:r>
            <a:r>
              <a:rPr lang="en-US" altLang="en-US" sz="2200" dirty="0"/>
              <a:t>c</a:t>
            </a:r>
            <a:r>
              <a:rPr lang="en-US" altLang="en-US" sz="2200" dirty="0" smtClean="0"/>
              <a:t>ontractor.</a:t>
            </a:r>
            <a:endParaRPr lang="en-US" altLang="en-US" sz="2200" dirty="0"/>
          </a:p>
          <a:p>
            <a:r>
              <a:rPr lang="en-US" altLang="en-US" sz="2200" dirty="0"/>
              <a:t>FSU or State of Florida fund designations such as Salary or Other Personnel Services (OPS)  have no meaning to the IRS. Employees paid with OPS funds through payroll are employees for IRS purposes. </a:t>
            </a:r>
          </a:p>
          <a:p>
            <a:r>
              <a:rPr lang="en-US" altLang="en-US" sz="2200" dirty="0"/>
              <a:t>Full or part time status generally plays no role in the determination of “substantive consistency.” </a:t>
            </a:r>
          </a:p>
          <a:p>
            <a:r>
              <a:rPr lang="en-US" altLang="en-US" sz="2200" dirty="0"/>
              <a:t>It is the relationship of the parties, and not the number of hours or source of funds that determines the proper worker classification. </a:t>
            </a:r>
          </a:p>
          <a:p>
            <a:pPr marL="0" indent="0">
              <a:buNone/>
            </a:pPr>
            <a:endParaRPr lang="en-US" sz="1400" dirty="0"/>
          </a:p>
        </p:txBody>
      </p:sp>
    </p:spTree>
    <p:extLst>
      <p:ext uri="{BB962C8B-B14F-4D97-AF65-F5344CB8AC3E}">
        <p14:creationId xmlns:p14="http://schemas.microsoft.com/office/powerpoint/2010/main" val="3377269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solidFill>
                  <a:srgbClr val="782F40"/>
                </a:solidFill>
              </a:rPr>
              <a:t>Reasonable Basis</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92500"/>
          </a:bodyPr>
          <a:lstStyle/>
          <a:p>
            <a:r>
              <a:rPr lang="en-US" altLang="en-US" sz="2200" dirty="0"/>
              <a:t>Taken as a whole, how would the “reasonable person” apply the IRS guidelines to the scope of work to be performed by the Individual</a:t>
            </a:r>
            <a:r>
              <a:rPr lang="en-US" altLang="en-US" sz="2200" dirty="0" smtClean="0"/>
              <a:t>?</a:t>
            </a:r>
          </a:p>
          <a:p>
            <a:pPr marL="0" indent="0">
              <a:buNone/>
            </a:pPr>
            <a:r>
              <a:rPr lang="en-US" altLang="en-US" sz="2200" dirty="0" smtClean="0"/>
              <a:t> </a:t>
            </a:r>
            <a:endParaRPr lang="en-US" altLang="en-US" sz="2200" dirty="0"/>
          </a:p>
          <a:p>
            <a:r>
              <a:rPr lang="en-US" altLang="en-US" sz="2200" dirty="0"/>
              <a:t>Does this person own and operate a business (including a “one-person business”  or “sole proprietorship”) , selling his or her services to the general public? </a:t>
            </a:r>
            <a:endParaRPr lang="en-US" altLang="en-US" sz="2200" dirty="0" smtClean="0"/>
          </a:p>
          <a:p>
            <a:pPr marL="0" indent="0">
              <a:buNone/>
            </a:pPr>
            <a:endParaRPr lang="en-US" altLang="en-US" sz="2200" dirty="0"/>
          </a:p>
          <a:p>
            <a:r>
              <a:rPr lang="en-US" altLang="en-US" sz="2200" dirty="0"/>
              <a:t>During the dates the services are to be performed for FSU, will the individual continue to perform similar services for other customers, or would they have the right and ability to do so?  Or does FSU expect the individual to work full time or virtually full time, or to be available when needed by FSU? </a:t>
            </a:r>
          </a:p>
          <a:p>
            <a:endParaRPr lang="en-US" dirty="0"/>
          </a:p>
        </p:txBody>
      </p:sp>
    </p:spTree>
    <p:extLst>
      <p:ext uri="{BB962C8B-B14F-4D97-AF65-F5344CB8AC3E}">
        <p14:creationId xmlns:p14="http://schemas.microsoft.com/office/powerpoint/2010/main" val="328082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Control Elements</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pPr>
              <a:lnSpc>
                <a:spcPct val="90000"/>
              </a:lnSpc>
            </a:pPr>
            <a:r>
              <a:rPr lang="en-US" altLang="en-US" sz="2000" dirty="0"/>
              <a:t>The IRS also supplies these tests to determine worker </a:t>
            </a:r>
            <a:r>
              <a:rPr lang="en-US" altLang="en-US" sz="2000" dirty="0" smtClean="0"/>
              <a:t>classification</a:t>
            </a:r>
            <a:r>
              <a:rPr lang="en-US" altLang="en-US" sz="2000" dirty="0"/>
              <a:t>:</a:t>
            </a:r>
            <a:endParaRPr lang="en-US" altLang="en-US" sz="2000" dirty="0" smtClean="0"/>
          </a:p>
          <a:p>
            <a:pPr marL="0" indent="0">
              <a:lnSpc>
                <a:spcPct val="90000"/>
              </a:lnSpc>
              <a:buNone/>
            </a:pPr>
            <a:endParaRPr lang="en-US" altLang="en-US" sz="2000" dirty="0"/>
          </a:p>
          <a:p>
            <a:pPr>
              <a:lnSpc>
                <a:spcPct val="90000"/>
              </a:lnSpc>
              <a:buFontTx/>
              <a:buNone/>
            </a:pPr>
            <a:r>
              <a:rPr lang="en-US" altLang="en-US" sz="2000" dirty="0"/>
              <a:t>		1. </a:t>
            </a:r>
            <a:r>
              <a:rPr lang="en-US" altLang="en-US" sz="2000" dirty="0" smtClean="0"/>
              <a:t> Level </a:t>
            </a:r>
            <a:r>
              <a:rPr lang="en-US" altLang="en-US" sz="2000" dirty="0"/>
              <a:t>of financial control exercised </a:t>
            </a:r>
            <a:r>
              <a:rPr lang="en-US" altLang="en-US" sz="2000" dirty="0" smtClean="0"/>
              <a:t>by the </a:t>
            </a:r>
            <a:r>
              <a:rPr lang="en-US" altLang="en-US" sz="2000" dirty="0"/>
              <a:t>parties</a:t>
            </a:r>
            <a:r>
              <a:rPr lang="en-US" altLang="en-US" sz="2000" dirty="0" smtClean="0"/>
              <a:t>;</a:t>
            </a:r>
          </a:p>
          <a:p>
            <a:pPr>
              <a:lnSpc>
                <a:spcPct val="90000"/>
              </a:lnSpc>
              <a:buFontTx/>
              <a:buNone/>
            </a:pPr>
            <a:endParaRPr lang="en-US" altLang="en-US" sz="2000" dirty="0"/>
          </a:p>
          <a:p>
            <a:pPr>
              <a:lnSpc>
                <a:spcPct val="90000"/>
              </a:lnSpc>
              <a:buFontTx/>
              <a:buNone/>
            </a:pPr>
            <a:r>
              <a:rPr lang="en-US" altLang="en-US" sz="2000" dirty="0"/>
              <a:t>		2.  Level of behavioral control exercised by </a:t>
            </a:r>
            <a:r>
              <a:rPr lang="en-US" altLang="en-US" sz="2000" dirty="0" smtClean="0"/>
              <a:t>the </a:t>
            </a:r>
            <a:r>
              <a:rPr lang="en-US" altLang="en-US" sz="2000" dirty="0"/>
              <a:t>parties; </a:t>
            </a:r>
            <a:r>
              <a:rPr lang="en-US" altLang="en-US" sz="2000" dirty="0" smtClean="0"/>
              <a:t>and</a:t>
            </a:r>
          </a:p>
          <a:p>
            <a:pPr>
              <a:lnSpc>
                <a:spcPct val="90000"/>
              </a:lnSpc>
              <a:buFontTx/>
              <a:buNone/>
            </a:pPr>
            <a:endParaRPr lang="en-US" altLang="en-US" sz="2000" dirty="0"/>
          </a:p>
          <a:p>
            <a:pPr>
              <a:lnSpc>
                <a:spcPct val="90000"/>
              </a:lnSpc>
              <a:buFontTx/>
              <a:buNone/>
            </a:pPr>
            <a:r>
              <a:rPr lang="en-US" altLang="en-US" sz="2000" dirty="0"/>
              <a:t>		3.  Any written agreement between the parties, </a:t>
            </a:r>
            <a:r>
              <a:rPr lang="en-US" altLang="en-US" sz="2000" dirty="0" smtClean="0"/>
              <a:t>i.e</a:t>
            </a:r>
            <a:r>
              <a:rPr lang="en-US" altLang="en-US" sz="2000" dirty="0"/>
              <a:t>., type of </a:t>
            </a:r>
            <a:r>
              <a:rPr lang="en-US" altLang="en-US" sz="2000" dirty="0" smtClean="0"/>
              <a:t>	     relationship</a:t>
            </a:r>
            <a:r>
              <a:rPr lang="en-US" altLang="en-US" sz="2000" dirty="0"/>
              <a:t>.</a:t>
            </a:r>
          </a:p>
          <a:p>
            <a:endParaRPr lang="en-US" dirty="0"/>
          </a:p>
        </p:txBody>
      </p:sp>
    </p:spTree>
    <p:extLst>
      <p:ext uri="{BB962C8B-B14F-4D97-AF65-F5344CB8AC3E}">
        <p14:creationId xmlns:p14="http://schemas.microsoft.com/office/powerpoint/2010/main" val="3395314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en-US" sz="3200" dirty="0" smtClean="0">
                <a:solidFill>
                  <a:srgbClr val="782F40"/>
                </a:solidFill>
              </a:rPr>
              <a:t>Financial Control</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92500" lnSpcReduction="10000"/>
          </a:bodyPr>
          <a:lstStyle/>
          <a:p>
            <a:pPr>
              <a:lnSpc>
                <a:spcPct val="80000"/>
              </a:lnSpc>
            </a:pPr>
            <a:r>
              <a:rPr lang="en-US" altLang="en-US" sz="2200" dirty="0"/>
              <a:t>Does the individual possess a significant investment in assets or tools required to operate his/her own business</a:t>
            </a:r>
            <a:r>
              <a:rPr lang="en-US" altLang="en-US" sz="2200" dirty="0" smtClean="0"/>
              <a:t>?</a:t>
            </a:r>
          </a:p>
          <a:p>
            <a:pPr marL="0" indent="0">
              <a:lnSpc>
                <a:spcPct val="80000"/>
              </a:lnSpc>
              <a:buNone/>
            </a:pPr>
            <a:endParaRPr lang="en-US" altLang="en-US" sz="2200" dirty="0"/>
          </a:p>
          <a:p>
            <a:pPr>
              <a:lnSpc>
                <a:spcPct val="80000"/>
              </a:lnSpc>
            </a:pPr>
            <a:r>
              <a:rPr lang="en-US" altLang="en-US" sz="2200" dirty="0"/>
              <a:t>Does the individual advertise his/her services to the public</a:t>
            </a:r>
            <a:r>
              <a:rPr lang="en-US" altLang="en-US" sz="2200" dirty="0" smtClean="0"/>
              <a:t>?</a:t>
            </a:r>
          </a:p>
          <a:p>
            <a:pPr marL="0" indent="0">
              <a:lnSpc>
                <a:spcPct val="80000"/>
              </a:lnSpc>
              <a:buNone/>
            </a:pPr>
            <a:r>
              <a:rPr lang="en-US" altLang="en-US" sz="2200" dirty="0" smtClean="0"/>
              <a:t> </a:t>
            </a:r>
            <a:endParaRPr lang="en-US" altLang="en-US" sz="2200" dirty="0"/>
          </a:p>
          <a:p>
            <a:pPr>
              <a:lnSpc>
                <a:spcPct val="80000"/>
              </a:lnSpc>
            </a:pPr>
            <a:r>
              <a:rPr lang="en-US" altLang="en-US" sz="2200" dirty="0"/>
              <a:t>Are there expenses related to the performance of the services that the individual is responsible for paying, i.e. that will not be paid or reimbursed by FSU? </a:t>
            </a:r>
            <a:endParaRPr lang="en-US" altLang="en-US" sz="2200" dirty="0" smtClean="0"/>
          </a:p>
          <a:p>
            <a:pPr marL="0" indent="0">
              <a:lnSpc>
                <a:spcPct val="80000"/>
              </a:lnSpc>
              <a:buNone/>
            </a:pPr>
            <a:r>
              <a:rPr lang="en-US" altLang="en-US" sz="2200" dirty="0" smtClean="0"/>
              <a:t> </a:t>
            </a:r>
            <a:endParaRPr lang="en-US" altLang="en-US" sz="2200" dirty="0"/>
          </a:p>
          <a:p>
            <a:pPr>
              <a:lnSpc>
                <a:spcPct val="80000"/>
              </a:lnSpc>
            </a:pPr>
            <a:r>
              <a:rPr lang="en-US" altLang="en-US" sz="2200" dirty="0"/>
              <a:t>Will FSU be responsible for paying the individual whether or not the work is done properly, or will he/she be paid only if the work is completed according to specifications</a:t>
            </a:r>
            <a:r>
              <a:rPr lang="en-US" altLang="en-US" sz="2200" dirty="0" smtClean="0"/>
              <a:t>?</a:t>
            </a:r>
          </a:p>
          <a:p>
            <a:pPr marL="0" indent="0">
              <a:lnSpc>
                <a:spcPct val="80000"/>
              </a:lnSpc>
              <a:buNone/>
            </a:pPr>
            <a:endParaRPr lang="en-US" altLang="en-US" sz="2200" dirty="0"/>
          </a:p>
          <a:p>
            <a:pPr>
              <a:lnSpc>
                <a:spcPct val="80000"/>
              </a:lnSpc>
            </a:pPr>
            <a:r>
              <a:rPr lang="en-US" altLang="en-US" sz="2200" dirty="0"/>
              <a:t>Will the individual be paid upon completion of the services or upon completion of specific milestones or </a:t>
            </a:r>
            <a:r>
              <a:rPr lang="en-US" altLang="en-US" sz="2200" dirty="0" smtClean="0"/>
              <a:t>deliverables, </a:t>
            </a:r>
            <a:r>
              <a:rPr lang="en-US" altLang="en-US" sz="2200" dirty="0"/>
              <a:t>or are structured payments required? </a:t>
            </a:r>
          </a:p>
          <a:p>
            <a:endParaRPr lang="en-US" dirty="0"/>
          </a:p>
        </p:txBody>
      </p:sp>
    </p:spTree>
    <p:extLst>
      <p:ext uri="{BB962C8B-B14F-4D97-AF65-F5344CB8AC3E}">
        <p14:creationId xmlns:p14="http://schemas.microsoft.com/office/powerpoint/2010/main" val="150901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sz="3200" dirty="0" smtClean="0">
                <a:solidFill>
                  <a:srgbClr val="782F40"/>
                </a:solidFill>
              </a:rPr>
              <a:t>Behavioral Control</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62500" lnSpcReduction="20000"/>
          </a:bodyPr>
          <a:lstStyle/>
          <a:p>
            <a:r>
              <a:rPr lang="en-US" altLang="en-US" dirty="0"/>
              <a:t>Behavioral Control addresses the issue of FSU’s </a:t>
            </a:r>
            <a:r>
              <a:rPr lang="en-US" altLang="en-US" u="sng" dirty="0"/>
              <a:t>right</a:t>
            </a:r>
            <a:r>
              <a:rPr lang="en-US" altLang="en-US" dirty="0"/>
              <a:t> to direct </a:t>
            </a:r>
            <a:r>
              <a:rPr lang="en-US" altLang="en-US" dirty="0" smtClean="0"/>
              <a:t>and control how the </a:t>
            </a:r>
            <a:r>
              <a:rPr lang="en-US" altLang="en-US" dirty="0"/>
              <a:t>individual performs the services for which they are </a:t>
            </a:r>
            <a:r>
              <a:rPr lang="en-US" altLang="en-US" dirty="0" smtClean="0"/>
              <a:t>hired. </a:t>
            </a:r>
          </a:p>
          <a:p>
            <a:pPr marL="0" indent="0">
              <a:buNone/>
            </a:pPr>
            <a:r>
              <a:rPr lang="en-US" altLang="en-US" dirty="0" smtClean="0"/>
              <a:t> </a:t>
            </a:r>
          </a:p>
          <a:p>
            <a:r>
              <a:rPr lang="en-US" altLang="en-US" dirty="0" smtClean="0"/>
              <a:t>In </a:t>
            </a:r>
            <a:r>
              <a:rPr lang="en-US" altLang="en-US" dirty="0"/>
              <a:t>general, if FSU has the right to control what will be done, how it will be done, and when the work will take place, the person is an employee. This is true even if the employee will be allowed to exercise a great deal </a:t>
            </a:r>
            <a:r>
              <a:rPr lang="en-US" altLang="en-US" dirty="0" smtClean="0"/>
              <a:t>of freedom </a:t>
            </a:r>
            <a:r>
              <a:rPr lang="en-US" altLang="en-US" dirty="0"/>
              <a:t>of action, including the freedom to determine what, when, and how the work will be performed. </a:t>
            </a:r>
            <a:endParaRPr lang="en-US" altLang="en-US" dirty="0" smtClean="0"/>
          </a:p>
          <a:p>
            <a:pPr marL="0" indent="0">
              <a:buNone/>
            </a:pPr>
            <a:endParaRPr lang="en-US" altLang="en-US" dirty="0" smtClean="0"/>
          </a:p>
          <a:p>
            <a:r>
              <a:rPr lang="en-US" altLang="en-US" dirty="0" smtClean="0"/>
              <a:t>What </a:t>
            </a:r>
            <a:r>
              <a:rPr lang="en-US" altLang="en-US" dirty="0"/>
              <a:t>matters is that the employer has the right to control the details of how the services are performed. Many workers not under tight behavior controls still fit the definition of an </a:t>
            </a:r>
            <a:r>
              <a:rPr lang="en-US" altLang="en-US" i="1" u="sng" dirty="0"/>
              <a:t>employee</a:t>
            </a:r>
            <a:r>
              <a:rPr lang="en-US" altLang="en-US" dirty="0"/>
              <a:t>. </a:t>
            </a:r>
          </a:p>
          <a:p>
            <a:endParaRPr lang="en-US" dirty="0"/>
          </a:p>
        </p:txBody>
      </p:sp>
    </p:spTree>
    <p:extLst>
      <p:ext uri="{BB962C8B-B14F-4D97-AF65-F5344CB8AC3E}">
        <p14:creationId xmlns:p14="http://schemas.microsoft.com/office/powerpoint/2010/main" val="356540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sz="3200" dirty="0" smtClean="0">
                <a:solidFill>
                  <a:srgbClr val="782F40"/>
                </a:solidFill>
              </a:rPr>
              <a:t>Behavioral Control - Overview</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fontScale="92500"/>
          </a:bodyPr>
          <a:lstStyle/>
          <a:p>
            <a:pPr>
              <a:lnSpc>
                <a:spcPct val="90000"/>
              </a:lnSpc>
              <a:buFontTx/>
              <a:buNone/>
            </a:pPr>
            <a:r>
              <a:rPr lang="en-US" altLang="en-US" sz="2200" dirty="0"/>
              <a:t>Does FSU have </a:t>
            </a:r>
            <a:r>
              <a:rPr lang="en-US" altLang="en-US" sz="2200" i="1" u="sng" dirty="0"/>
              <a:t>the right </a:t>
            </a:r>
            <a:r>
              <a:rPr lang="en-US" altLang="en-US" sz="2200" dirty="0"/>
              <a:t>to determine: </a:t>
            </a:r>
          </a:p>
          <a:p>
            <a:pPr>
              <a:lnSpc>
                <a:spcPct val="90000"/>
              </a:lnSpc>
            </a:pPr>
            <a:r>
              <a:rPr lang="en-US" altLang="en-US" sz="2200" dirty="0"/>
              <a:t>When and where the work will take place. (Most independent contractors perform the bulk of their work on their own premises.) </a:t>
            </a:r>
          </a:p>
          <a:p>
            <a:pPr>
              <a:lnSpc>
                <a:spcPct val="90000"/>
              </a:lnSpc>
            </a:pPr>
            <a:endParaRPr lang="en-US" altLang="en-US" sz="2200" dirty="0"/>
          </a:p>
          <a:p>
            <a:pPr>
              <a:lnSpc>
                <a:spcPct val="90000"/>
              </a:lnSpc>
            </a:pPr>
            <a:r>
              <a:rPr lang="en-US" altLang="en-US" sz="2200" dirty="0"/>
              <a:t>The order or sequence in which the work is to be performed. (Most independent contractors are </a:t>
            </a:r>
            <a:r>
              <a:rPr lang="en-US" altLang="en-US" sz="2200" dirty="0" smtClean="0"/>
              <a:t>primarily </a:t>
            </a:r>
            <a:r>
              <a:rPr lang="en-US" altLang="en-US" sz="2200" dirty="0"/>
              <a:t>responsible for the final outcome, and need not follow FSU directed order or sequence).</a:t>
            </a:r>
          </a:p>
          <a:p>
            <a:pPr>
              <a:lnSpc>
                <a:spcPct val="90000"/>
              </a:lnSpc>
            </a:pPr>
            <a:endParaRPr lang="en-US" altLang="en-US" sz="2200" dirty="0"/>
          </a:p>
          <a:p>
            <a:pPr>
              <a:lnSpc>
                <a:spcPct val="90000"/>
              </a:lnSpc>
            </a:pPr>
            <a:r>
              <a:rPr lang="en-US" altLang="en-US" sz="2200" dirty="0"/>
              <a:t>Must the work be performed </a:t>
            </a:r>
            <a:r>
              <a:rPr lang="en-US" altLang="en-US" sz="2200" u="sng" dirty="0"/>
              <a:t>personally</a:t>
            </a:r>
            <a:r>
              <a:rPr lang="en-US" altLang="en-US" sz="2200" dirty="0"/>
              <a:t> by the individual? Independent contractors may use assistants or subcontract portions of the work. Employees are hired for their personal experience and performance characteristics, not to achieve one specific outcome. </a:t>
            </a:r>
          </a:p>
          <a:p>
            <a:endParaRPr lang="en-US" dirty="0"/>
          </a:p>
        </p:txBody>
      </p:sp>
    </p:spTree>
    <p:extLst>
      <p:ext uri="{BB962C8B-B14F-4D97-AF65-F5344CB8AC3E}">
        <p14:creationId xmlns:p14="http://schemas.microsoft.com/office/powerpoint/2010/main" val="48953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sz="3200" dirty="0" smtClean="0">
                <a:solidFill>
                  <a:srgbClr val="782F40"/>
                </a:solidFill>
              </a:rPr>
              <a:t>Examples of Contractual Services</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pPr>
              <a:lnSpc>
                <a:spcPct val="90000"/>
              </a:lnSpc>
            </a:pPr>
            <a:r>
              <a:rPr lang="en-US" altLang="en-US" sz="2000" dirty="0"/>
              <a:t>Examples of Contractual Services performed by an independent contractor include:</a:t>
            </a:r>
          </a:p>
          <a:p>
            <a:pPr lvl="3">
              <a:lnSpc>
                <a:spcPct val="90000"/>
              </a:lnSpc>
            </a:pPr>
            <a:r>
              <a:rPr lang="en-US" altLang="en-US" dirty="0"/>
              <a:t>Consultants</a:t>
            </a:r>
          </a:p>
          <a:p>
            <a:pPr lvl="3">
              <a:lnSpc>
                <a:spcPct val="90000"/>
              </a:lnSpc>
            </a:pPr>
            <a:r>
              <a:rPr lang="en-US" altLang="en-US" dirty="0"/>
              <a:t>Legal services</a:t>
            </a:r>
          </a:p>
          <a:p>
            <a:pPr lvl="3">
              <a:lnSpc>
                <a:spcPct val="90000"/>
              </a:lnSpc>
            </a:pPr>
            <a:r>
              <a:rPr lang="en-US" altLang="en-US" dirty="0"/>
              <a:t>Artistic services</a:t>
            </a:r>
          </a:p>
          <a:p>
            <a:pPr lvl="3">
              <a:lnSpc>
                <a:spcPct val="90000"/>
              </a:lnSpc>
            </a:pPr>
            <a:r>
              <a:rPr lang="en-US" altLang="en-US" dirty="0"/>
              <a:t>Guest lecturers</a:t>
            </a:r>
          </a:p>
          <a:p>
            <a:pPr lvl="3">
              <a:lnSpc>
                <a:spcPct val="90000"/>
              </a:lnSpc>
            </a:pPr>
            <a:r>
              <a:rPr lang="en-US" altLang="en-US" dirty="0"/>
              <a:t>Medical services</a:t>
            </a:r>
          </a:p>
          <a:p>
            <a:endParaRPr lang="en-US" dirty="0"/>
          </a:p>
        </p:txBody>
      </p:sp>
    </p:spTree>
    <p:extLst>
      <p:ext uri="{BB962C8B-B14F-4D97-AF65-F5344CB8AC3E}">
        <p14:creationId xmlns:p14="http://schemas.microsoft.com/office/powerpoint/2010/main" val="1574257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3200" dirty="0" smtClean="0">
                <a:solidFill>
                  <a:srgbClr val="782F40"/>
                </a:solidFill>
              </a:rPr>
              <a:t>Type of Relationship</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r>
              <a:rPr lang="en-US" altLang="en-US" sz="2000" b="1" dirty="0"/>
              <a:t>Relationship of the parties</a:t>
            </a:r>
            <a:r>
              <a:rPr lang="en-US" altLang="en-US" sz="2000" dirty="0"/>
              <a:t> looks to whether or not there is a contract between the worker and the University and how it is worded. This includes provisions dealing with the permanency of the relationship such as continuing over a period of time (even if payments are made sporadically) or if the individual is hired only for a specific project or period. </a:t>
            </a:r>
          </a:p>
          <a:p>
            <a:endParaRPr lang="en-US" dirty="0"/>
          </a:p>
        </p:txBody>
      </p:sp>
    </p:spTree>
    <p:extLst>
      <p:ext uri="{BB962C8B-B14F-4D97-AF65-F5344CB8AC3E}">
        <p14:creationId xmlns:p14="http://schemas.microsoft.com/office/powerpoint/2010/main" val="3841561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a:bodyPr>
          <a:lstStyle/>
          <a:p>
            <a:r>
              <a:rPr lang="en-US" sz="3200" dirty="0" smtClean="0">
                <a:solidFill>
                  <a:srgbClr val="782F40"/>
                </a:solidFill>
              </a:rPr>
              <a:t>Additional Resources from the IRS</a:t>
            </a:r>
            <a:endParaRPr lang="en-US" sz="3200" dirty="0">
              <a:solidFill>
                <a:srgbClr val="782F40"/>
              </a:solidFill>
            </a:endParaRPr>
          </a:p>
        </p:txBody>
      </p:sp>
      <p:sp>
        <p:nvSpPr>
          <p:cNvPr id="3" name="Content Placeholder 2"/>
          <p:cNvSpPr>
            <a:spLocks noGrp="1"/>
          </p:cNvSpPr>
          <p:nvPr>
            <p:ph idx="1"/>
          </p:nvPr>
        </p:nvSpPr>
        <p:spPr>
          <a:xfrm>
            <a:off x="457200" y="1371600"/>
            <a:ext cx="8229600" cy="4648201"/>
          </a:xfrm>
        </p:spPr>
        <p:txBody>
          <a:bodyPr>
            <a:normAutofit lnSpcReduction="10000"/>
          </a:bodyPr>
          <a:lstStyle/>
          <a:p>
            <a:pPr>
              <a:lnSpc>
                <a:spcPct val="80000"/>
              </a:lnSpc>
            </a:pPr>
            <a:r>
              <a:rPr lang="en-US" altLang="en-US" sz="2000" dirty="0" smtClean="0">
                <a:hlinkClick r:id="rId2"/>
              </a:rPr>
              <a:t>Publication 15,</a:t>
            </a:r>
            <a:r>
              <a:rPr lang="en-US" altLang="en-US" sz="2000" dirty="0" smtClean="0"/>
              <a:t> Employer’s Tax Guide </a:t>
            </a:r>
          </a:p>
          <a:p>
            <a:pPr>
              <a:lnSpc>
                <a:spcPct val="80000"/>
              </a:lnSpc>
            </a:pPr>
            <a:r>
              <a:rPr lang="en-US" altLang="en-US" sz="2000" dirty="0" smtClean="0">
                <a:hlinkClick r:id="rId3"/>
              </a:rPr>
              <a:t>Publication 15-A</a:t>
            </a:r>
            <a:r>
              <a:rPr lang="en-US" altLang="en-US" sz="2000" dirty="0" smtClean="0"/>
              <a:t>, Employer’s Supplemental Tax Guide </a:t>
            </a:r>
          </a:p>
          <a:p>
            <a:pPr>
              <a:lnSpc>
                <a:spcPct val="80000"/>
              </a:lnSpc>
            </a:pPr>
            <a:r>
              <a:rPr lang="en-US" altLang="en-US" sz="2000" dirty="0" smtClean="0">
                <a:hlinkClick r:id="rId4"/>
              </a:rPr>
              <a:t>Publication </a:t>
            </a:r>
            <a:r>
              <a:rPr lang="en-US" altLang="en-US" sz="2000" dirty="0">
                <a:hlinkClick r:id="rId4"/>
              </a:rPr>
              <a:t>1779</a:t>
            </a:r>
            <a:r>
              <a:rPr lang="en-US" altLang="en-US" sz="2000" dirty="0"/>
              <a:t>, Independent Contractor or Employee </a:t>
            </a:r>
            <a:r>
              <a:rPr lang="en-US" altLang="en-US" sz="2000" dirty="0" smtClean="0"/>
              <a:t>brochure</a:t>
            </a:r>
          </a:p>
          <a:p>
            <a:pPr marL="0" indent="0">
              <a:lnSpc>
                <a:spcPct val="80000"/>
              </a:lnSpc>
              <a:buNone/>
            </a:pPr>
            <a:r>
              <a:rPr lang="en-US" altLang="en-US" sz="2000" dirty="0" smtClean="0"/>
              <a:t>  </a:t>
            </a:r>
            <a:endParaRPr lang="en-US" altLang="en-US" sz="2000" dirty="0"/>
          </a:p>
          <a:p>
            <a:pPr>
              <a:lnSpc>
                <a:spcPct val="80000"/>
              </a:lnSpc>
            </a:pPr>
            <a:r>
              <a:rPr lang="en-US" altLang="en-US" sz="2000" dirty="0">
                <a:hlinkClick r:id="rId5"/>
              </a:rPr>
              <a:t>Publication 1976</a:t>
            </a:r>
            <a:r>
              <a:rPr lang="en-US" altLang="en-US" sz="2000" dirty="0"/>
              <a:t>, Independent Contractor </a:t>
            </a:r>
            <a:r>
              <a:rPr lang="en-US" altLang="en-US" sz="2000" dirty="0" smtClean="0"/>
              <a:t>or </a:t>
            </a:r>
            <a:r>
              <a:rPr lang="en-US" altLang="en-US" sz="2000" dirty="0"/>
              <a:t>Employee? Section 530 Employment Tax Relief </a:t>
            </a:r>
            <a:r>
              <a:rPr lang="en-US" altLang="en-US" sz="2000" dirty="0" smtClean="0"/>
              <a:t>Requirements</a:t>
            </a:r>
          </a:p>
          <a:p>
            <a:pPr marL="0" indent="0">
              <a:lnSpc>
                <a:spcPct val="80000"/>
              </a:lnSpc>
              <a:buNone/>
            </a:pPr>
            <a:endParaRPr lang="en-US" altLang="en-US" sz="2000" dirty="0"/>
          </a:p>
          <a:p>
            <a:pPr>
              <a:lnSpc>
                <a:spcPct val="80000"/>
              </a:lnSpc>
            </a:pPr>
            <a:r>
              <a:rPr lang="en-US" altLang="en-US" sz="2000" dirty="0">
                <a:hlinkClick r:id="rId6"/>
              </a:rPr>
              <a:t>Employment Taxes for Small Businesses</a:t>
            </a:r>
            <a:r>
              <a:rPr lang="en-US" altLang="en-US" sz="2000" dirty="0"/>
              <a:t> IRS Web </a:t>
            </a:r>
            <a:r>
              <a:rPr lang="en-US" altLang="en-US" sz="2000" dirty="0" smtClean="0"/>
              <a:t>page</a:t>
            </a:r>
          </a:p>
          <a:p>
            <a:pPr marL="0" indent="0">
              <a:lnSpc>
                <a:spcPct val="80000"/>
              </a:lnSpc>
              <a:buNone/>
            </a:pPr>
            <a:r>
              <a:rPr lang="en-US" altLang="en-US" sz="2000" dirty="0" smtClean="0"/>
              <a:t> </a:t>
            </a:r>
            <a:endParaRPr lang="en-US" altLang="en-US" sz="2000" dirty="0"/>
          </a:p>
          <a:p>
            <a:pPr>
              <a:lnSpc>
                <a:spcPct val="80000"/>
              </a:lnSpc>
            </a:pPr>
            <a:r>
              <a:rPr lang="en-US" altLang="en-US" sz="2000" dirty="0" smtClean="0">
                <a:hlinkClick r:id="rId7"/>
              </a:rPr>
              <a:t>IRS-2007-184</a:t>
            </a:r>
            <a:r>
              <a:rPr lang="en-US" altLang="en-US" sz="2000" dirty="0" smtClean="0"/>
              <a:t>, </a:t>
            </a:r>
            <a:r>
              <a:rPr lang="en-US" altLang="en-US" sz="2000" dirty="0"/>
              <a:t>IRS and States to Share Employment Tax </a:t>
            </a:r>
            <a:r>
              <a:rPr lang="en-US" altLang="en-US" sz="2000" dirty="0" smtClean="0"/>
              <a:t>Examination </a:t>
            </a:r>
            <a:r>
              <a:rPr lang="en-US" altLang="en-US" sz="2000" dirty="0"/>
              <a:t>Results </a:t>
            </a:r>
            <a:endParaRPr lang="en-US" altLang="en-US" sz="2000" dirty="0" smtClean="0"/>
          </a:p>
          <a:p>
            <a:pPr marL="0" indent="0">
              <a:lnSpc>
                <a:spcPct val="80000"/>
              </a:lnSpc>
              <a:buNone/>
            </a:pPr>
            <a:endParaRPr lang="en-US" altLang="en-US" sz="2000" dirty="0"/>
          </a:p>
          <a:p>
            <a:pPr>
              <a:lnSpc>
                <a:spcPct val="80000"/>
              </a:lnSpc>
            </a:pPr>
            <a:r>
              <a:rPr lang="en-US" altLang="en-US" sz="2000" dirty="0">
                <a:hlinkClick r:id="rId8"/>
              </a:rPr>
              <a:t>Payroll and Practitioner Resources </a:t>
            </a:r>
            <a:endParaRPr lang="en-US" altLang="en-US" sz="2000" dirty="0"/>
          </a:p>
          <a:p>
            <a:pPr marL="0" indent="0">
              <a:lnSpc>
                <a:spcPct val="80000"/>
              </a:lnSpc>
              <a:buNone/>
            </a:pPr>
            <a:r>
              <a:rPr lang="en-US" altLang="en-US" sz="2000" dirty="0" smtClean="0"/>
              <a:t>The </a:t>
            </a:r>
            <a:r>
              <a:rPr lang="en-US" altLang="en-US" sz="2000" dirty="0"/>
              <a:t>IRS’s archived Tax Talk Today November 2007 </a:t>
            </a:r>
            <a:r>
              <a:rPr lang="en-US" altLang="en-US" sz="2000" dirty="0" smtClean="0"/>
              <a:t>webcast</a:t>
            </a:r>
            <a:r>
              <a:rPr lang="en-US" altLang="en-US" sz="2000" dirty="0"/>
              <a:t>, </a:t>
            </a:r>
            <a:r>
              <a:rPr lang="en-US" altLang="en-US" sz="2000" dirty="0" smtClean="0"/>
              <a:t>“</a:t>
            </a:r>
            <a:r>
              <a:rPr lang="en-US" altLang="en-US" sz="2000" dirty="0"/>
              <a:t>What’s Hot in Employment Taxes: Independent Contractor or </a:t>
            </a:r>
            <a:r>
              <a:rPr lang="en-US" altLang="en-US" sz="2000" dirty="0" smtClean="0"/>
              <a:t>Employee</a:t>
            </a:r>
            <a:r>
              <a:rPr lang="en-US" altLang="en-US" sz="2000" dirty="0"/>
              <a:t>?” focuses exclusively on worker classification </a:t>
            </a:r>
            <a:r>
              <a:rPr lang="en-US" altLang="en-US" sz="2000" dirty="0" smtClean="0"/>
              <a:t>issues</a:t>
            </a:r>
            <a:r>
              <a:rPr lang="en-US" altLang="en-US" sz="2000" dirty="0"/>
              <a:t>. </a:t>
            </a:r>
            <a:endParaRPr lang="en-US" altLang="en-US" sz="2000" dirty="0" smtClean="0"/>
          </a:p>
        </p:txBody>
      </p:sp>
    </p:spTree>
    <p:extLst>
      <p:ext uri="{BB962C8B-B14F-4D97-AF65-F5344CB8AC3E}">
        <p14:creationId xmlns:p14="http://schemas.microsoft.com/office/powerpoint/2010/main" val="1007266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No Employees Allowed!</a:t>
            </a:r>
            <a:endParaRPr lang="en-US" sz="3200" dirty="0">
              <a:solidFill>
                <a:srgbClr val="782F40"/>
              </a:solidFill>
            </a:endParaRPr>
          </a:p>
        </p:txBody>
      </p:sp>
      <p:sp>
        <p:nvSpPr>
          <p:cNvPr id="3" name="Content Placeholder 2"/>
          <p:cNvSpPr>
            <a:spLocks noGrp="1"/>
          </p:cNvSpPr>
          <p:nvPr>
            <p:ph idx="1"/>
          </p:nvPr>
        </p:nvSpPr>
        <p:spPr>
          <a:xfrm>
            <a:off x="457200" y="1828800"/>
            <a:ext cx="8229600" cy="4114800"/>
          </a:xfrm>
        </p:spPr>
        <p:txBody>
          <a:bodyPr>
            <a:normAutofit fontScale="25000" lnSpcReduction="20000"/>
          </a:bodyPr>
          <a:lstStyle/>
          <a:p>
            <a:pPr>
              <a:buFontTx/>
              <a:buNone/>
            </a:pPr>
            <a:r>
              <a:rPr lang="en-US" altLang="en-US" sz="8000" dirty="0"/>
              <a:t>EMPLOYEES MAY NOT BE PAID AS </a:t>
            </a:r>
            <a:r>
              <a:rPr lang="en-US" altLang="en-US" sz="8000" dirty="0" smtClean="0"/>
              <a:t>INDEPENDENT CONTRACTORS </a:t>
            </a:r>
            <a:r>
              <a:rPr lang="en-US" altLang="en-US" sz="8000" dirty="0"/>
              <a:t>OR BE PAID HONORARIA OR STIPENDS ON A PURCHASE </a:t>
            </a:r>
            <a:r>
              <a:rPr lang="en-US" altLang="en-US" sz="8000" dirty="0" smtClean="0"/>
              <a:t>ORDER</a:t>
            </a:r>
          </a:p>
          <a:p>
            <a:pPr>
              <a:buFontTx/>
              <a:buNone/>
            </a:pPr>
            <a:endParaRPr lang="en-US" altLang="en-US" sz="8000" dirty="0"/>
          </a:p>
          <a:p>
            <a:r>
              <a:rPr lang="en-US" altLang="en-US" sz="8000" dirty="0"/>
              <a:t>IRS rules place strict limits on employees being paid as independent contractor. </a:t>
            </a:r>
          </a:p>
          <a:p>
            <a:r>
              <a:rPr lang="en-US" altLang="en-US" sz="8000" dirty="0"/>
              <a:t>IRS rules also place strict limits on </a:t>
            </a:r>
            <a:r>
              <a:rPr lang="en-US" altLang="en-US" sz="8000" u="sng" dirty="0"/>
              <a:t>past or future </a:t>
            </a:r>
            <a:r>
              <a:rPr lang="en-US" altLang="en-US" sz="8000" dirty="0"/>
              <a:t>employees being paid as independent contractors. </a:t>
            </a:r>
          </a:p>
          <a:p>
            <a:r>
              <a:rPr lang="en-US" altLang="en-US" sz="8000" dirty="0"/>
              <a:t>There </a:t>
            </a:r>
            <a:r>
              <a:rPr lang="en-US" altLang="en-US" sz="8000" i="1" dirty="0"/>
              <a:t>may</a:t>
            </a:r>
            <a:r>
              <a:rPr lang="en-US" altLang="en-US" sz="8000" dirty="0"/>
              <a:t> be rare exceptions to this policy but please do not assume your situation will qualify.  </a:t>
            </a:r>
          </a:p>
          <a:p>
            <a:r>
              <a:rPr lang="en-US" altLang="en-US" sz="8000" dirty="0"/>
              <a:t>In addition, State of Florida conflict of interest laws place severe restrictions on employees selling goods or services to FSU. </a:t>
            </a:r>
          </a:p>
          <a:p>
            <a:r>
              <a:rPr lang="en-US" altLang="en-US" sz="8000" dirty="0"/>
              <a:t>Contact </a:t>
            </a:r>
            <a:r>
              <a:rPr lang="en-US" altLang="en-US" sz="8000" dirty="0" smtClean="0"/>
              <a:t>Procurement Services </a:t>
            </a:r>
            <a:r>
              <a:rPr lang="en-US" altLang="en-US" sz="8000" dirty="0"/>
              <a:t>for details. </a:t>
            </a:r>
          </a:p>
          <a:p>
            <a:endParaRPr lang="en-US" dirty="0"/>
          </a:p>
        </p:txBody>
      </p:sp>
    </p:spTree>
    <p:extLst>
      <p:ext uri="{BB962C8B-B14F-4D97-AF65-F5344CB8AC3E}">
        <p14:creationId xmlns:p14="http://schemas.microsoft.com/office/powerpoint/2010/main" val="2642272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FSU Employee Payments</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pPr lvl="1">
              <a:buFontTx/>
              <a:buNone/>
            </a:pPr>
            <a:r>
              <a:rPr lang="en-US" altLang="en-US" sz="2000" dirty="0"/>
              <a:t>You </a:t>
            </a:r>
            <a:r>
              <a:rPr lang="en-US" altLang="en-US" sz="2000" u="sng" dirty="0"/>
              <a:t>may</a:t>
            </a:r>
            <a:r>
              <a:rPr lang="en-US" altLang="en-US" sz="2000" dirty="0"/>
              <a:t> be able to make payment to FSU employees for additional services unrelated to their primary employment through Human Resources and/or the Dean of the Faculties.  </a:t>
            </a:r>
          </a:p>
          <a:p>
            <a:pPr lvl="1">
              <a:buFontTx/>
              <a:buNone/>
            </a:pPr>
            <a:endParaRPr lang="en-US" altLang="en-US" sz="2000" dirty="0"/>
          </a:p>
          <a:p>
            <a:pPr lvl="1">
              <a:buFontTx/>
              <a:buNone/>
            </a:pPr>
            <a:r>
              <a:rPr lang="en-US" altLang="en-US" sz="2000" u="sng" dirty="0"/>
              <a:t>Prior</a:t>
            </a:r>
            <a:r>
              <a:rPr lang="en-US" altLang="en-US" sz="2000" dirty="0"/>
              <a:t> to making any payment commitment contact the proper office for details. </a:t>
            </a:r>
          </a:p>
          <a:p>
            <a:endParaRPr lang="en-US" dirty="0"/>
          </a:p>
        </p:txBody>
      </p:sp>
    </p:spTree>
    <p:extLst>
      <p:ext uri="{BB962C8B-B14F-4D97-AF65-F5344CB8AC3E}">
        <p14:creationId xmlns:p14="http://schemas.microsoft.com/office/powerpoint/2010/main" val="898140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solidFill>
                  <a:srgbClr val="782F40"/>
                </a:solidFill>
              </a:rPr>
              <a:t>Taxable Income</a:t>
            </a:r>
            <a:endParaRPr lang="en-US" sz="3200" dirty="0">
              <a:solidFill>
                <a:srgbClr val="782F40"/>
              </a:solidFill>
            </a:endParaRPr>
          </a:p>
        </p:txBody>
      </p:sp>
      <p:sp>
        <p:nvSpPr>
          <p:cNvPr id="3" name="Content Placeholder 2"/>
          <p:cNvSpPr>
            <a:spLocks noGrp="1"/>
          </p:cNvSpPr>
          <p:nvPr>
            <p:ph idx="1"/>
          </p:nvPr>
        </p:nvSpPr>
        <p:spPr>
          <a:xfrm>
            <a:off x="457200" y="1752600"/>
            <a:ext cx="8229600" cy="4267201"/>
          </a:xfrm>
        </p:spPr>
        <p:txBody>
          <a:bodyPr>
            <a:normAutofit/>
          </a:bodyPr>
          <a:lstStyle/>
          <a:p>
            <a:pPr>
              <a:lnSpc>
                <a:spcPct val="90000"/>
              </a:lnSpc>
            </a:pPr>
            <a:r>
              <a:rPr lang="en-US" altLang="en-US" sz="2000" dirty="0"/>
              <a:t>All payments for services to individuals represent taxable compensation to the recipient. </a:t>
            </a:r>
            <a:r>
              <a:rPr lang="en-US" altLang="en-US" sz="2000" dirty="0" smtClean="0"/>
              <a:t>If </a:t>
            </a:r>
            <a:r>
              <a:rPr lang="en-US" altLang="en-US" sz="2000" dirty="0"/>
              <a:t>an employer-employee relationship exists, the compensation is considered wages and is subject to withholding tax and applicable FICA contributions. </a:t>
            </a:r>
            <a:r>
              <a:rPr lang="en-US" altLang="en-US" sz="2000" dirty="0" smtClean="0"/>
              <a:t>Wages </a:t>
            </a:r>
            <a:r>
              <a:rPr lang="en-US" altLang="en-US" sz="2000" dirty="0"/>
              <a:t>are delivered through the payroll process and reported on IRS Form </a:t>
            </a:r>
            <a:r>
              <a:rPr lang="en-US" altLang="en-US" sz="2000" dirty="0" smtClean="0"/>
              <a:t>W-2.</a:t>
            </a:r>
          </a:p>
          <a:p>
            <a:pPr marL="0" indent="0">
              <a:lnSpc>
                <a:spcPct val="90000"/>
              </a:lnSpc>
              <a:buNone/>
            </a:pPr>
            <a:endParaRPr lang="en-US" altLang="en-US" sz="2000" dirty="0"/>
          </a:p>
          <a:p>
            <a:pPr>
              <a:lnSpc>
                <a:spcPct val="90000"/>
              </a:lnSpc>
            </a:pPr>
            <a:r>
              <a:rPr lang="en-US" altLang="en-US" sz="2000" dirty="0"/>
              <a:t>Payments to Individuals determined to be independent contractors are reported to the IRS and to the worker on IRS Form 1099. </a:t>
            </a:r>
            <a:endParaRPr lang="en-US" altLang="en-US" sz="2000" dirty="0" smtClean="0"/>
          </a:p>
          <a:p>
            <a:pPr marL="0" indent="0">
              <a:lnSpc>
                <a:spcPct val="90000"/>
              </a:lnSpc>
              <a:buNone/>
            </a:pPr>
            <a:r>
              <a:rPr lang="en-US" altLang="en-US" sz="2000" dirty="0" smtClean="0"/>
              <a:t> </a:t>
            </a:r>
            <a:endParaRPr lang="en-US" altLang="en-US" sz="2000" dirty="0"/>
          </a:p>
          <a:p>
            <a:pPr>
              <a:lnSpc>
                <a:spcPct val="90000"/>
              </a:lnSpc>
            </a:pPr>
            <a:r>
              <a:rPr lang="en-US" altLang="en-US" sz="2000" dirty="0"/>
              <a:t>FSU does not provide tax information other than through the Office of Tax Administration.  </a:t>
            </a:r>
          </a:p>
          <a:p>
            <a:endParaRPr lang="en-US" sz="2000" dirty="0"/>
          </a:p>
        </p:txBody>
      </p:sp>
    </p:spTree>
    <p:extLst>
      <p:ext uri="{BB962C8B-B14F-4D97-AF65-F5344CB8AC3E}">
        <p14:creationId xmlns:p14="http://schemas.microsoft.com/office/powerpoint/2010/main" val="319990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Requisitions For Contractual Services</a:t>
            </a:r>
            <a:endParaRPr lang="en-US" sz="3200" dirty="0">
              <a:solidFill>
                <a:srgbClr val="782F40"/>
              </a:solidFill>
            </a:endParaRPr>
          </a:p>
        </p:txBody>
      </p:sp>
      <p:sp>
        <p:nvSpPr>
          <p:cNvPr id="3" name="Content Placeholder 2"/>
          <p:cNvSpPr>
            <a:spLocks noGrp="1"/>
          </p:cNvSpPr>
          <p:nvPr>
            <p:ph idx="1"/>
          </p:nvPr>
        </p:nvSpPr>
        <p:spPr>
          <a:xfrm>
            <a:off x="457200" y="2209800"/>
            <a:ext cx="8229600" cy="3810001"/>
          </a:xfrm>
        </p:spPr>
        <p:txBody>
          <a:bodyPr>
            <a:normAutofit/>
          </a:bodyPr>
          <a:lstStyle/>
          <a:p>
            <a:pPr>
              <a:buFontTx/>
              <a:buNone/>
            </a:pPr>
            <a:r>
              <a:rPr lang="en-US" altLang="en-US" sz="2000" dirty="0"/>
              <a:t>The following information is required on all requisitions for Contractual Services, including payments to Individuals:</a:t>
            </a:r>
          </a:p>
          <a:p>
            <a:pPr lvl="1"/>
            <a:r>
              <a:rPr lang="en-US" altLang="en-US" sz="2000" dirty="0"/>
              <a:t>Complete Scope of Work</a:t>
            </a:r>
          </a:p>
          <a:p>
            <a:pPr lvl="1"/>
            <a:r>
              <a:rPr lang="en-US" altLang="en-US" sz="2000" dirty="0"/>
              <a:t>Schedule of Deliverables </a:t>
            </a:r>
          </a:p>
          <a:p>
            <a:pPr lvl="1"/>
            <a:r>
              <a:rPr lang="en-US" altLang="en-US" sz="2000" dirty="0"/>
              <a:t>Fee schedule</a:t>
            </a:r>
          </a:p>
          <a:p>
            <a:pPr lvl="1"/>
            <a:r>
              <a:rPr lang="en-US" altLang="en-US" sz="2000" dirty="0"/>
              <a:t>Beginning and Ending Dates of Service (or range of dates)</a:t>
            </a:r>
          </a:p>
          <a:p>
            <a:pPr lvl="1"/>
            <a:r>
              <a:rPr lang="en-US" altLang="en-US" sz="2000" dirty="0"/>
              <a:t>Contract Manager’s name and telephone phone number. The Contract Manager is a position of great responsibility; it is the individual who is responsible for making certain the services are performed exactly as required by the contract before payments are authorized. </a:t>
            </a:r>
          </a:p>
        </p:txBody>
      </p:sp>
    </p:spTree>
    <p:extLst>
      <p:ext uri="{BB962C8B-B14F-4D97-AF65-F5344CB8AC3E}">
        <p14:creationId xmlns:p14="http://schemas.microsoft.com/office/powerpoint/2010/main" val="3862037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Requisitions For Contractual Services</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normAutofit fontScale="25000" lnSpcReduction="20000"/>
          </a:bodyPr>
          <a:lstStyle/>
          <a:p>
            <a:pPr>
              <a:lnSpc>
                <a:spcPct val="90000"/>
              </a:lnSpc>
              <a:buFontTx/>
              <a:buNone/>
            </a:pPr>
            <a:r>
              <a:rPr lang="en-US" altLang="en-US" sz="8000" u="sng" dirty="0"/>
              <a:t>Scope of Work: </a:t>
            </a:r>
          </a:p>
          <a:p>
            <a:pPr>
              <a:lnSpc>
                <a:spcPct val="90000"/>
              </a:lnSpc>
            </a:pPr>
            <a:r>
              <a:rPr lang="en-US" altLang="en-US" sz="8000" dirty="0"/>
              <a:t>The purchase order is the legally binding CONTRACT with </a:t>
            </a:r>
          </a:p>
          <a:p>
            <a:pPr>
              <a:lnSpc>
                <a:spcPct val="90000"/>
              </a:lnSpc>
              <a:buFontTx/>
              <a:buNone/>
            </a:pPr>
            <a:r>
              <a:rPr lang="en-US" altLang="en-US" sz="8000" dirty="0"/>
              <a:t>	the vendor, therefore the scope of work must set forth the full details of work to be performed. </a:t>
            </a:r>
          </a:p>
          <a:p>
            <a:pPr>
              <a:lnSpc>
                <a:spcPct val="90000"/>
              </a:lnSpc>
              <a:buFontTx/>
              <a:buNone/>
            </a:pPr>
            <a:endParaRPr lang="en-US" altLang="en-US" sz="8000" dirty="0"/>
          </a:p>
          <a:p>
            <a:pPr>
              <a:lnSpc>
                <a:spcPct val="90000"/>
              </a:lnSpc>
            </a:pPr>
            <a:r>
              <a:rPr lang="en-US" altLang="en-US" sz="8000" dirty="0"/>
              <a:t>If you have a lengthy description and would like to submit a WORD document to use as an attachment to the purchase order, please contact </a:t>
            </a:r>
            <a:r>
              <a:rPr lang="en-US" altLang="en-US" sz="8000" dirty="0" smtClean="0"/>
              <a:t>Procurement Services </a:t>
            </a:r>
            <a:r>
              <a:rPr lang="en-US" altLang="en-US" sz="8000" dirty="0"/>
              <a:t>to make arrangements prior to submitting the requisition. </a:t>
            </a:r>
            <a:endParaRPr lang="en-US" altLang="en-US" sz="8000" dirty="0" smtClean="0"/>
          </a:p>
          <a:p>
            <a:pPr marL="0" indent="0">
              <a:lnSpc>
                <a:spcPct val="90000"/>
              </a:lnSpc>
              <a:buNone/>
            </a:pPr>
            <a:endParaRPr lang="en-US" altLang="en-US" sz="8000" dirty="0"/>
          </a:p>
          <a:p>
            <a:pPr>
              <a:lnSpc>
                <a:spcPct val="90000"/>
              </a:lnSpc>
            </a:pPr>
            <a:r>
              <a:rPr lang="en-US" altLang="en-US" sz="8000" dirty="0"/>
              <a:t>Your requisition must reference the attachment in order for the attachment to become a legally binding part of the contract. </a:t>
            </a:r>
            <a:endParaRPr lang="en-US" altLang="en-US" sz="8000" dirty="0" smtClean="0"/>
          </a:p>
          <a:p>
            <a:pPr marL="0" indent="0">
              <a:lnSpc>
                <a:spcPct val="90000"/>
              </a:lnSpc>
              <a:buNone/>
            </a:pPr>
            <a:endParaRPr lang="en-US" altLang="en-US" sz="8000" dirty="0"/>
          </a:p>
          <a:p>
            <a:pPr>
              <a:lnSpc>
                <a:spcPct val="90000"/>
              </a:lnSpc>
            </a:pPr>
            <a:r>
              <a:rPr lang="en-US" altLang="en-US" sz="8000" dirty="0"/>
              <a:t>Indicate in the </a:t>
            </a:r>
            <a:r>
              <a:rPr lang="en-US" altLang="en-US" sz="8000" dirty="0" smtClean="0"/>
              <a:t>comments </a:t>
            </a:r>
            <a:r>
              <a:rPr lang="en-US" altLang="en-US" sz="8000" dirty="0"/>
              <a:t>field how </a:t>
            </a:r>
            <a:r>
              <a:rPr lang="en-US" altLang="en-US" sz="8000" dirty="0" smtClean="0"/>
              <a:t>you </a:t>
            </a:r>
            <a:r>
              <a:rPr lang="en-US" altLang="en-US" sz="8000" dirty="0"/>
              <a:t>are sending the attachment to </a:t>
            </a:r>
            <a:r>
              <a:rPr lang="en-US" altLang="en-US" sz="8000" dirty="0" smtClean="0"/>
              <a:t>Procurement Services. </a:t>
            </a:r>
            <a:endParaRPr lang="en-US" altLang="en-US" sz="8000" dirty="0"/>
          </a:p>
          <a:p>
            <a:endParaRPr lang="en-US" dirty="0"/>
          </a:p>
        </p:txBody>
      </p:sp>
    </p:spTree>
    <p:extLst>
      <p:ext uri="{BB962C8B-B14F-4D97-AF65-F5344CB8AC3E}">
        <p14:creationId xmlns:p14="http://schemas.microsoft.com/office/powerpoint/2010/main" val="4254148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Requisitions For Contractual Services</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normAutofit/>
          </a:bodyPr>
          <a:lstStyle/>
          <a:p>
            <a:r>
              <a:rPr lang="en-US" altLang="en-US" sz="2000" u="sng" dirty="0"/>
              <a:t>Deliverables: </a:t>
            </a:r>
            <a:r>
              <a:rPr lang="en-US" altLang="en-US" sz="2000" dirty="0"/>
              <a:t>Contracts for services must include deliverables of some kind, such as reports, presentations, master video, and the like</a:t>
            </a:r>
            <a:r>
              <a:rPr lang="en-US" altLang="en-US" sz="2000" dirty="0" smtClean="0"/>
              <a:t>.</a:t>
            </a:r>
          </a:p>
          <a:p>
            <a:pPr marL="0" indent="0">
              <a:buNone/>
            </a:pPr>
            <a:endParaRPr lang="en-US" altLang="en-US" sz="2000" dirty="0"/>
          </a:p>
          <a:p>
            <a:r>
              <a:rPr lang="en-US" altLang="en-US" sz="2000" u="sng" dirty="0"/>
              <a:t>Payment Milestones:</a:t>
            </a:r>
            <a:r>
              <a:rPr lang="en-US" altLang="en-US" sz="2000" dirty="0"/>
              <a:t> Payments should be tied to milestones, rather than to time periods. Milestones include the production of required deliverables, or completed and signed off on phases of a contract. Agreeing to make payments on a “calendar” basis puts the University and the department at risk of being legally required to make payments before the scope of work covered by the contract has been completed. </a:t>
            </a:r>
          </a:p>
          <a:p>
            <a:endParaRPr lang="en-US" dirty="0"/>
          </a:p>
        </p:txBody>
      </p:sp>
    </p:spTree>
    <p:extLst>
      <p:ext uri="{BB962C8B-B14F-4D97-AF65-F5344CB8AC3E}">
        <p14:creationId xmlns:p14="http://schemas.microsoft.com/office/powerpoint/2010/main" val="641907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Requisitions For Contractual Services</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40000" lnSpcReduction="20000"/>
          </a:bodyPr>
          <a:lstStyle/>
          <a:p>
            <a:r>
              <a:rPr lang="en-US" altLang="en-US" sz="5000" u="sng" dirty="0"/>
              <a:t>Dates of service</a:t>
            </a:r>
            <a:r>
              <a:rPr lang="en-US" altLang="en-US" sz="5000" dirty="0"/>
              <a:t>:  Include the date (s) you are requesting the services to be provided.  If it is for more than one day, please include “beginning and ending” dates.  If you are unsure how long it might take or when the service can be provided, then use a block of time that you feel the work should be done (</a:t>
            </a:r>
            <a:r>
              <a:rPr lang="en-US" altLang="en-US" sz="5000" dirty="0" smtClean="0"/>
              <a:t>i.e. a </a:t>
            </a:r>
            <a:r>
              <a:rPr lang="en-US" altLang="en-US" sz="5000" dirty="0"/>
              <a:t>week, 2 weeks, a month, 3 months).  As long as the work is performed during that time period (not before and not after) you are fine</a:t>
            </a:r>
            <a:r>
              <a:rPr lang="en-US" altLang="en-US" sz="5000" dirty="0" smtClean="0"/>
              <a:t>.</a:t>
            </a:r>
            <a:endParaRPr lang="en-US" altLang="en-US" sz="5000" dirty="0"/>
          </a:p>
          <a:p>
            <a:r>
              <a:rPr lang="en-US" altLang="en-US" sz="5000" u="sng" dirty="0"/>
              <a:t>FSU Contract Manager’s name and complete phone number.</a:t>
            </a:r>
            <a:r>
              <a:rPr lang="en-US" altLang="en-US" sz="5000" dirty="0"/>
              <a:t>  Example: (area code) _ _ _ - _ _ _ _. </a:t>
            </a:r>
          </a:p>
          <a:p>
            <a:r>
              <a:rPr lang="en-US" altLang="en-US" sz="5000" u="sng" dirty="0"/>
              <a:t>Fiduciary Duty of the Contract Manager</a:t>
            </a:r>
            <a:r>
              <a:rPr lang="en-US" altLang="en-US" sz="5000" dirty="0"/>
              <a:t>: The Contract Manager has a fiduciary duty to the University to oversee all elements of the contract including notifying </a:t>
            </a:r>
            <a:r>
              <a:rPr lang="en-US" altLang="en-US" sz="5000" dirty="0" smtClean="0"/>
              <a:t>Procurement </a:t>
            </a:r>
            <a:r>
              <a:rPr lang="en-US" altLang="en-US" sz="5000" dirty="0"/>
              <a:t>Services promptly if problems occur to and withhold payments unless the Contractor performs all elements of the contract as specified. Lack of knowledge of problems does not relieve the Contract Manager of this fiduciary duty. </a:t>
            </a:r>
          </a:p>
          <a:p>
            <a:endParaRPr lang="en-US" dirty="0"/>
          </a:p>
        </p:txBody>
      </p:sp>
    </p:spTree>
    <p:extLst>
      <p:ext uri="{BB962C8B-B14F-4D97-AF65-F5344CB8AC3E}">
        <p14:creationId xmlns:p14="http://schemas.microsoft.com/office/powerpoint/2010/main" val="2028993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Blanket Orders For Contractual Services</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normAutofit/>
          </a:bodyPr>
          <a:lstStyle/>
          <a:p>
            <a:pPr>
              <a:lnSpc>
                <a:spcPct val="90000"/>
              </a:lnSpc>
            </a:pPr>
            <a:r>
              <a:rPr lang="en-US" altLang="en-US" sz="2000" dirty="0"/>
              <a:t>You can have blanket </a:t>
            </a:r>
            <a:r>
              <a:rPr lang="en-US" altLang="en-US" sz="2000" dirty="0" smtClean="0"/>
              <a:t>orders </a:t>
            </a:r>
            <a:r>
              <a:rPr lang="en-US" altLang="en-US" sz="2000" dirty="0"/>
              <a:t>for some types of contractual services (</a:t>
            </a:r>
            <a:r>
              <a:rPr lang="en-US" altLang="en-US" sz="2000" dirty="0" smtClean="0"/>
              <a:t>i.e. design </a:t>
            </a:r>
            <a:r>
              <a:rPr lang="en-US" altLang="en-US" sz="2000" dirty="0"/>
              <a:t>services, medical services, legal services, security guard services, etc.)  However, all contractual service blanket orders must include a fee schedule for all services that are to be covered.  </a:t>
            </a:r>
          </a:p>
          <a:p>
            <a:pPr>
              <a:lnSpc>
                <a:spcPct val="90000"/>
              </a:lnSpc>
              <a:buFontTx/>
              <a:buNone/>
            </a:pPr>
            <a:endParaRPr lang="en-US" altLang="en-US" sz="2000" dirty="0"/>
          </a:p>
          <a:p>
            <a:pPr>
              <a:lnSpc>
                <a:spcPct val="90000"/>
              </a:lnSpc>
            </a:pPr>
            <a:r>
              <a:rPr lang="en-US" altLang="en-US" sz="2000" dirty="0"/>
              <a:t>This may be an hourly rate, rate per task, per day, etc.  The vendor should be able to furnish you with a fee schedule.  This will provide the </a:t>
            </a:r>
            <a:r>
              <a:rPr lang="en-US" altLang="en-US" sz="2000" dirty="0" smtClean="0"/>
              <a:t>Accounts Payable </a:t>
            </a:r>
            <a:r>
              <a:rPr lang="en-US" altLang="en-US" sz="2000" dirty="0"/>
              <a:t>adequate information to audit the invoices accurately.</a:t>
            </a:r>
          </a:p>
          <a:p>
            <a:endParaRPr lang="en-US" dirty="0"/>
          </a:p>
        </p:txBody>
      </p:sp>
    </p:spTree>
    <p:extLst>
      <p:ext uri="{BB962C8B-B14F-4D97-AF65-F5344CB8AC3E}">
        <p14:creationId xmlns:p14="http://schemas.microsoft.com/office/powerpoint/2010/main" val="21044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solidFill>
                  <a:srgbClr val="782F40"/>
                </a:solidFill>
              </a:rPr>
              <a:t>Independent Contractors</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r>
              <a:rPr lang="en-US" altLang="en-US" sz="2000" dirty="0"/>
              <a:t>When paying an </a:t>
            </a:r>
            <a:r>
              <a:rPr lang="en-US" altLang="en-US" sz="2000" u="sng" dirty="0"/>
              <a:t>individual</a:t>
            </a:r>
            <a:r>
              <a:rPr lang="en-US" altLang="en-US" sz="2000" dirty="0"/>
              <a:t>, the IRS requires FSU to make the correct worker classification </a:t>
            </a:r>
            <a:r>
              <a:rPr lang="en-US" altLang="en-US" sz="2000" u="sng" dirty="0"/>
              <a:t>prior</a:t>
            </a:r>
            <a:r>
              <a:rPr lang="en-US" altLang="en-US" sz="2000" dirty="0"/>
              <a:t> to the services being performed</a:t>
            </a:r>
            <a:r>
              <a:rPr lang="en-US" altLang="en-US" sz="2000" dirty="0" smtClean="0"/>
              <a:t>.</a:t>
            </a:r>
          </a:p>
          <a:p>
            <a:pPr marL="0" indent="0">
              <a:buNone/>
            </a:pPr>
            <a:r>
              <a:rPr lang="en-US" altLang="en-US" sz="2000" dirty="0" smtClean="0"/>
              <a:t> </a:t>
            </a:r>
            <a:endParaRPr lang="en-US" altLang="en-US" sz="2000" dirty="0"/>
          </a:p>
          <a:p>
            <a:r>
              <a:rPr lang="en-US" altLang="en-US" sz="2000" dirty="0"/>
              <a:t>The two classifications are “independent contractor” and “employee</a:t>
            </a:r>
            <a:r>
              <a:rPr lang="en-US" altLang="en-US" sz="2000" dirty="0" smtClean="0"/>
              <a:t>.”</a:t>
            </a:r>
          </a:p>
          <a:p>
            <a:pPr marL="0" indent="0">
              <a:buNone/>
            </a:pPr>
            <a:r>
              <a:rPr lang="en-US" altLang="en-US" sz="2000" dirty="0" smtClean="0"/>
              <a:t>  </a:t>
            </a:r>
            <a:endParaRPr lang="en-US" altLang="en-US" sz="2000" dirty="0"/>
          </a:p>
          <a:p>
            <a:r>
              <a:rPr lang="en-US" altLang="en-US" sz="2000" dirty="0"/>
              <a:t>If in doubt, payment as an employee reduces the risk of future tax problems for both the individual and FSU.</a:t>
            </a:r>
            <a:endParaRPr lang="en-US" sz="2000" dirty="0"/>
          </a:p>
        </p:txBody>
      </p:sp>
    </p:spTree>
    <p:extLst>
      <p:ext uri="{BB962C8B-B14F-4D97-AF65-F5344CB8AC3E}">
        <p14:creationId xmlns:p14="http://schemas.microsoft.com/office/powerpoint/2010/main" val="2069862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Contracting With Or Paying Honoraria To Foreign Individuals</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25000" lnSpcReduction="20000"/>
          </a:bodyPr>
          <a:lstStyle/>
          <a:p>
            <a:pPr>
              <a:lnSpc>
                <a:spcPct val="90000"/>
              </a:lnSpc>
            </a:pPr>
            <a:r>
              <a:rPr lang="en-US" altLang="en-US" sz="8000" dirty="0"/>
              <a:t>Payments to individuals who are not U.S. citizens or U.S. residents with proper documented work status, for work performed in the United States, puts BOTH  the University and the </a:t>
            </a:r>
            <a:r>
              <a:rPr lang="en-US" altLang="en-US" sz="8000" dirty="0" smtClean="0"/>
              <a:t>individual </a:t>
            </a:r>
            <a:r>
              <a:rPr lang="en-US" altLang="en-US" sz="8000" dirty="0"/>
              <a:t>at risk</a:t>
            </a:r>
            <a:r>
              <a:rPr lang="en-US" altLang="en-US" sz="8000" dirty="0" smtClean="0"/>
              <a:t>.</a:t>
            </a:r>
          </a:p>
          <a:p>
            <a:pPr marL="0" indent="0">
              <a:lnSpc>
                <a:spcPct val="90000"/>
              </a:lnSpc>
              <a:buNone/>
            </a:pPr>
            <a:r>
              <a:rPr lang="en-US" altLang="en-US" sz="8000" dirty="0" smtClean="0"/>
              <a:t> </a:t>
            </a:r>
            <a:endParaRPr lang="en-US" altLang="en-US" sz="8000" dirty="0"/>
          </a:p>
          <a:p>
            <a:pPr>
              <a:lnSpc>
                <a:spcPct val="90000"/>
              </a:lnSpc>
            </a:pPr>
            <a:r>
              <a:rPr lang="en-US" altLang="en-US" sz="8000" dirty="0"/>
              <a:t>Don’t guess!  If you are unsure about the work status of an individual, contact Payroll Services at 850-645-7261 for further information. </a:t>
            </a:r>
            <a:endParaRPr lang="en-US" altLang="en-US" sz="8000" dirty="0" smtClean="0"/>
          </a:p>
          <a:p>
            <a:pPr marL="0" indent="0">
              <a:lnSpc>
                <a:spcPct val="90000"/>
              </a:lnSpc>
              <a:buNone/>
            </a:pPr>
            <a:endParaRPr lang="en-US" altLang="en-US" sz="8000" dirty="0"/>
          </a:p>
          <a:p>
            <a:pPr>
              <a:lnSpc>
                <a:spcPct val="90000"/>
              </a:lnSpc>
            </a:pPr>
            <a:r>
              <a:rPr lang="en-US" altLang="en-US" sz="8000" dirty="0"/>
              <a:t>Individuals with non-U.S. permanent home addresses who are eligible to be paid for work performed in the United States MUST be paid through the Payroll department. Do not enter a requisition in OMNI. </a:t>
            </a:r>
            <a:endParaRPr lang="en-US" altLang="en-US" sz="8000" dirty="0" smtClean="0"/>
          </a:p>
          <a:p>
            <a:pPr marL="0" indent="0">
              <a:lnSpc>
                <a:spcPct val="90000"/>
              </a:lnSpc>
              <a:buNone/>
            </a:pPr>
            <a:r>
              <a:rPr lang="en-US" altLang="en-US" sz="8000" dirty="0" smtClean="0"/>
              <a:t> </a:t>
            </a:r>
            <a:endParaRPr lang="en-US" altLang="en-US" sz="8000" dirty="0"/>
          </a:p>
          <a:p>
            <a:pPr>
              <a:lnSpc>
                <a:spcPct val="90000"/>
              </a:lnSpc>
            </a:pPr>
            <a:r>
              <a:rPr lang="en-US" altLang="en-US" sz="8000" dirty="0"/>
              <a:t>Foreign individuals who are not eligible to be paid through FSU payroll are not eligible to be paid through the Foundation or the Research Foundation. It is the workers Visa status, not the source of funds, that determines the legality of the payment. </a:t>
            </a:r>
          </a:p>
          <a:p>
            <a:endParaRPr lang="en-US" dirty="0"/>
          </a:p>
        </p:txBody>
      </p:sp>
    </p:spTree>
    <p:extLst>
      <p:ext uri="{BB962C8B-B14F-4D97-AF65-F5344CB8AC3E}">
        <p14:creationId xmlns:p14="http://schemas.microsoft.com/office/powerpoint/2010/main" val="595625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solidFill>
                  <a:srgbClr val="782F40"/>
                </a:solidFill>
              </a:rPr>
              <a:t>Do You Want To Own And Use What You’re Buying?</a:t>
            </a:r>
            <a:endParaRPr lang="en-US" sz="3200" dirty="0">
              <a:solidFill>
                <a:srgbClr val="782F40"/>
              </a:solidFill>
            </a:endParaRPr>
          </a:p>
        </p:txBody>
      </p:sp>
      <p:sp>
        <p:nvSpPr>
          <p:cNvPr id="3" name="Content Placeholder 2"/>
          <p:cNvSpPr>
            <a:spLocks noGrp="1"/>
          </p:cNvSpPr>
          <p:nvPr>
            <p:ph idx="1"/>
          </p:nvPr>
        </p:nvSpPr>
        <p:spPr>
          <a:xfrm>
            <a:off x="457200" y="1905000"/>
            <a:ext cx="8229600" cy="4114800"/>
          </a:xfrm>
        </p:spPr>
        <p:txBody>
          <a:bodyPr>
            <a:normAutofit fontScale="25000" lnSpcReduction="20000"/>
          </a:bodyPr>
          <a:lstStyle/>
          <a:p>
            <a:pPr>
              <a:lnSpc>
                <a:spcPct val="90000"/>
              </a:lnSpc>
              <a:buFontTx/>
              <a:buNone/>
            </a:pPr>
            <a:r>
              <a:rPr lang="en-US" altLang="en-US" sz="8000" dirty="0"/>
              <a:t>Intellectual Property and Copyright Law:  </a:t>
            </a:r>
          </a:p>
          <a:p>
            <a:pPr>
              <a:lnSpc>
                <a:spcPct val="90000"/>
              </a:lnSpc>
            </a:pPr>
            <a:r>
              <a:rPr lang="en-US" altLang="en-US" sz="8000" dirty="0"/>
              <a:t>Paying a photographer to take photographs, a writer to write, or an artist to produce art are only a few examples of times of when you would pay someone to produce a product or service that meets the legal definition of “intellectual property”. Paying the individual or company to produce a product or service does not mean you own it, nor that you have the right to use the product or service any way you choose. To secure these rights, you must have a Work for Hire form and a purchase order in place prior to any work performed. That’s the law!</a:t>
            </a:r>
          </a:p>
          <a:p>
            <a:pPr>
              <a:lnSpc>
                <a:spcPct val="90000"/>
              </a:lnSpc>
              <a:buFontTx/>
              <a:buNone/>
            </a:pPr>
            <a:endParaRPr lang="en-US" altLang="en-US" sz="8000" dirty="0"/>
          </a:p>
          <a:p>
            <a:pPr>
              <a:lnSpc>
                <a:spcPct val="90000"/>
              </a:lnSpc>
            </a:pPr>
            <a:r>
              <a:rPr lang="en-US" altLang="en-US" sz="8000" dirty="0"/>
              <a:t>Betty Southard, in the Office of Sponsored Research, is the FSU Attorney who will assist you with intellectual property concerns. </a:t>
            </a:r>
            <a:r>
              <a:rPr lang="en-US" altLang="en-US" sz="8000" dirty="0" smtClean="0"/>
              <a:t>Procurement </a:t>
            </a:r>
            <a:r>
              <a:rPr lang="en-US" altLang="en-US" sz="8000" dirty="0"/>
              <a:t>Services can also assist you as well. The law in this area is very fluid, and is rewritten regularly. The only way to be sure you do not pay an individual or company to produce a product for you, that you cannot legally use, is to secure your right to use the product in advance.</a:t>
            </a:r>
          </a:p>
          <a:p>
            <a:endParaRPr lang="en-US" dirty="0"/>
          </a:p>
        </p:txBody>
      </p:sp>
    </p:spTree>
    <p:extLst>
      <p:ext uri="{BB962C8B-B14F-4D97-AF65-F5344CB8AC3E}">
        <p14:creationId xmlns:p14="http://schemas.microsoft.com/office/powerpoint/2010/main" val="3466496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3200" dirty="0" smtClean="0">
                <a:solidFill>
                  <a:srgbClr val="782F40"/>
                </a:solidFill>
              </a:rPr>
              <a:t>Examples</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fontScale="62500" lnSpcReduction="20000"/>
          </a:bodyPr>
          <a:lstStyle/>
          <a:p>
            <a:pPr marL="0" indent="0">
              <a:buNone/>
            </a:pPr>
            <a:r>
              <a:rPr lang="en-US" altLang="en-US" dirty="0">
                <a:solidFill>
                  <a:schemeClr val="tx1"/>
                </a:solidFill>
              </a:rPr>
              <a:t>Examples of original works that may be protected by copyright and trademarks include, but are not limited to:</a:t>
            </a:r>
            <a:br>
              <a:rPr lang="en-US" altLang="en-US" dirty="0">
                <a:solidFill>
                  <a:schemeClr val="tx1"/>
                </a:solidFill>
              </a:rPr>
            </a:br>
            <a:endParaRPr lang="en-US" altLang="en-US" dirty="0"/>
          </a:p>
          <a:p>
            <a:r>
              <a:rPr lang="en-US" altLang="en-US" dirty="0" smtClean="0"/>
              <a:t>Software </a:t>
            </a:r>
            <a:r>
              <a:rPr lang="en-US" altLang="en-US" dirty="0"/>
              <a:t>that is written</a:t>
            </a:r>
          </a:p>
          <a:p>
            <a:r>
              <a:rPr lang="en-US" altLang="en-US" dirty="0"/>
              <a:t>Software multimedia</a:t>
            </a:r>
          </a:p>
          <a:p>
            <a:r>
              <a:rPr lang="en-US" altLang="en-US" dirty="0"/>
              <a:t>Web site development</a:t>
            </a:r>
          </a:p>
          <a:p>
            <a:r>
              <a:rPr lang="en-US" altLang="en-US" dirty="0"/>
              <a:t>Other electronic media</a:t>
            </a:r>
          </a:p>
          <a:p>
            <a:r>
              <a:rPr lang="en-US" altLang="en-US" dirty="0"/>
              <a:t>Music used in productions</a:t>
            </a:r>
          </a:p>
          <a:p>
            <a:r>
              <a:rPr lang="en-US" altLang="en-US" dirty="0"/>
              <a:t>Images used on Web sites and other items</a:t>
            </a:r>
          </a:p>
          <a:p>
            <a:r>
              <a:rPr lang="en-US" altLang="en-US" dirty="0"/>
              <a:t>Photographs</a:t>
            </a:r>
          </a:p>
          <a:p>
            <a:r>
              <a:rPr lang="en-US" altLang="en-US" dirty="0"/>
              <a:t>Video film footage</a:t>
            </a:r>
          </a:p>
          <a:p>
            <a:r>
              <a:rPr lang="en-US" altLang="en-US" dirty="0"/>
              <a:t>Literary works</a:t>
            </a:r>
          </a:p>
          <a:p>
            <a:endParaRPr lang="en-US" dirty="0"/>
          </a:p>
        </p:txBody>
      </p:sp>
    </p:spTree>
    <p:extLst>
      <p:ext uri="{BB962C8B-B14F-4D97-AF65-F5344CB8AC3E}">
        <p14:creationId xmlns:p14="http://schemas.microsoft.com/office/powerpoint/2010/main" val="3875237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3200" dirty="0" smtClean="0">
                <a:solidFill>
                  <a:srgbClr val="782F40"/>
                </a:solidFill>
              </a:rPr>
              <a:t>Work For Hire</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62500" lnSpcReduction="20000"/>
          </a:bodyPr>
          <a:lstStyle/>
          <a:p>
            <a:r>
              <a:rPr lang="en-US" altLang="en-US" dirty="0"/>
              <a:t>When a department needs to obtain a product or service that engages an individual or business in creating original works, the department, working with the vendor, is required to submit a “Work for Hire” form.  A department must ensure that the form is signed by someone with delegated Power of Attorney. A Work for Hire is a form that was created by FSU to protect against foreign and domestic copyright law, ownership, and other legal issues with regards to the use of the original work(s).  In other words, the individual or business was contracted with to create the work. Works for hire are not owned by the author, and shall be the sole and exclusive property of FSU, and it’s successors. </a:t>
            </a:r>
          </a:p>
          <a:p>
            <a:endParaRPr lang="en-US" altLang="en-US" dirty="0"/>
          </a:p>
          <a:p>
            <a:r>
              <a:rPr lang="en-US" altLang="en-US" dirty="0"/>
              <a:t>The Work for Hire form can be obtained by navigating to the </a:t>
            </a:r>
            <a:r>
              <a:rPr lang="en-US" altLang="en-US" dirty="0" smtClean="0"/>
              <a:t>Procurement </a:t>
            </a:r>
            <a:r>
              <a:rPr lang="en-US" altLang="en-US" dirty="0"/>
              <a:t>Services website at </a:t>
            </a:r>
            <a:r>
              <a:rPr lang="en-US" altLang="en-US" dirty="0">
                <a:hlinkClick r:id="rId2"/>
              </a:rPr>
              <a:t>http://</a:t>
            </a:r>
            <a:r>
              <a:rPr lang="en-US" altLang="en-US" dirty="0" smtClean="0">
                <a:hlinkClick r:id="rId2"/>
              </a:rPr>
              <a:t>procurement.fsu.edu/Forms</a:t>
            </a:r>
            <a:r>
              <a:rPr lang="en-US" altLang="en-US" dirty="0" smtClean="0"/>
              <a:t> .</a:t>
            </a:r>
            <a:endParaRPr lang="en-US" altLang="en-US" dirty="0"/>
          </a:p>
          <a:p>
            <a:endParaRPr lang="en-US" dirty="0"/>
          </a:p>
        </p:txBody>
      </p:sp>
    </p:spTree>
    <p:extLst>
      <p:ext uri="{BB962C8B-B14F-4D97-AF65-F5344CB8AC3E}">
        <p14:creationId xmlns:p14="http://schemas.microsoft.com/office/powerpoint/2010/main" val="759298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sz="3200" dirty="0" smtClean="0">
                <a:solidFill>
                  <a:srgbClr val="782F40"/>
                </a:solidFill>
              </a:rPr>
              <a:t>Competitive Solicitation Requirements</a:t>
            </a:r>
            <a:endParaRPr lang="en-US" sz="3200" dirty="0">
              <a:solidFill>
                <a:srgbClr val="782F40"/>
              </a:solidFill>
            </a:endParaRPr>
          </a:p>
        </p:txBody>
      </p:sp>
      <p:sp>
        <p:nvSpPr>
          <p:cNvPr id="3" name="Content Placeholder 2"/>
          <p:cNvSpPr>
            <a:spLocks noGrp="1"/>
          </p:cNvSpPr>
          <p:nvPr>
            <p:ph idx="1"/>
          </p:nvPr>
        </p:nvSpPr>
        <p:spPr>
          <a:xfrm>
            <a:off x="457200" y="1905000"/>
            <a:ext cx="8229600" cy="4114801"/>
          </a:xfrm>
        </p:spPr>
        <p:txBody>
          <a:bodyPr>
            <a:normAutofit fontScale="92500" lnSpcReduction="10000"/>
          </a:bodyPr>
          <a:lstStyle/>
          <a:p>
            <a:r>
              <a:rPr lang="en-US" altLang="en-US" sz="2200" dirty="0"/>
              <a:t>Contractual </a:t>
            </a:r>
            <a:r>
              <a:rPr lang="en-US" altLang="en-US" sz="2200" dirty="0" smtClean="0"/>
              <a:t>services </a:t>
            </a:r>
            <a:r>
              <a:rPr lang="en-US" altLang="en-US" sz="2200" dirty="0"/>
              <a:t>are not exempt from competitive solicitation requirements but may fall under criteria that not normally applied to </a:t>
            </a:r>
            <a:r>
              <a:rPr lang="en-US" altLang="en-US" sz="2200" dirty="0" smtClean="0"/>
              <a:t>commodities</a:t>
            </a:r>
            <a:r>
              <a:rPr lang="en-US" altLang="en-US" sz="2200" dirty="0"/>
              <a:t>. </a:t>
            </a:r>
            <a:endParaRPr lang="en-US" altLang="en-US" sz="2200" dirty="0" smtClean="0"/>
          </a:p>
          <a:p>
            <a:pPr marL="0" indent="0">
              <a:buNone/>
            </a:pPr>
            <a:endParaRPr lang="en-US" altLang="en-US" sz="2200" dirty="0"/>
          </a:p>
          <a:p>
            <a:r>
              <a:rPr lang="en-US" altLang="en-US" sz="2200" dirty="0"/>
              <a:t>Competitive </a:t>
            </a:r>
            <a:r>
              <a:rPr lang="en-US" altLang="en-US" sz="2200" dirty="0" smtClean="0"/>
              <a:t>solicitations </a:t>
            </a:r>
            <a:r>
              <a:rPr lang="en-US" altLang="en-US" sz="2200" dirty="0"/>
              <a:t>for </a:t>
            </a:r>
            <a:r>
              <a:rPr lang="en-US" altLang="en-US" sz="2200" dirty="0" smtClean="0"/>
              <a:t>contractual services </a:t>
            </a:r>
            <a:r>
              <a:rPr lang="en-US" altLang="en-US" sz="2200" dirty="0"/>
              <a:t>require detailed specifications and close coordination between </a:t>
            </a:r>
            <a:r>
              <a:rPr lang="en-US" altLang="en-US" sz="2200" dirty="0" smtClean="0"/>
              <a:t>Procurement </a:t>
            </a:r>
            <a:r>
              <a:rPr lang="en-US" altLang="en-US" sz="2200" dirty="0"/>
              <a:t>Services and the order department</a:t>
            </a:r>
            <a:r>
              <a:rPr lang="en-US" altLang="en-US" sz="2200" dirty="0" smtClean="0"/>
              <a:t>.</a:t>
            </a:r>
          </a:p>
          <a:p>
            <a:pPr marL="0" indent="0">
              <a:buNone/>
            </a:pPr>
            <a:r>
              <a:rPr lang="en-US" altLang="en-US" sz="2200" dirty="0" smtClean="0"/>
              <a:t> </a:t>
            </a:r>
            <a:endParaRPr lang="en-US" altLang="en-US" sz="2200" dirty="0"/>
          </a:p>
          <a:p>
            <a:r>
              <a:rPr lang="en-US" altLang="en-US" sz="2200" dirty="0"/>
              <a:t>Call </a:t>
            </a:r>
            <a:r>
              <a:rPr lang="en-US" altLang="en-US" sz="2200" dirty="0" smtClean="0"/>
              <a:t>the Procurement Services Contractual </a:t>
            </a:r>
            <a:r>
              <a:rPr lang="en-US" altLang="en-US" sz="2200" dirty="0"/>
              <a:t>Services Specialist well in advance of the required start date for ALL services</a:t>
            </a:r>
            <a:r>
              <a:rPr lang="en-US" altLang="en-US" sz="2200" dirty="0" smtClean="0"/>
              <a:t>.</a:t>
            </a:r>
          </a:p>
          <a:p>
            <a:pPr marL="0" indent="0">
              <a:buNone/>
            </a:pPr>
            <a:endParaRPr lang="en-US" altLang="en-US" sz="2200" dirty="0"/>
          </a:p>
          <a:p>
            <a:r>
              <a:rPr lang="en-US" altLang="en-US" sz="2200" dirty="0"/>
              <a:t>Never allow a contractor to begin work until </a:t>
            </a:r>
            <a:r>
              <a:rPr lang="en-US" altLang="en-US" sz="2200" dirty="0" smtClean="0"/>
              <a:t>Procurement </a:t>
            </a:r>
            <a:r>
              <a:rPr lang="en-US" altLang="en-US" sz="2200" dirty="0"/>
              <a:t>Services has issued a purchase order.  </a:t>
            </a:r>
          </a:p>
          <a:p>
            <a:endParaRPr lang="en-US" dirty="0"/>
          </a:p>
        </p:txBody>
      </p:sp>
    </p:spTree>
    <p:extLst>
      <p:ext uri="{BB962C8B-B14F-4D97-AF65-F5344CB8AC3E}">
        <p14:creationId xmlns:p14="http://schemas.microsoft.com/office/powerpoint/2010/main" val="3424823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200" dirty="0" smtClean="0">
                <a:solidFill>
                  <a:srgbClr val="782F40"/>
                </a:solidFill>
              </a:rPr>
              <a:t>Over $1 Million…Special Handling Required</a:t>
            </a:r>
            <a:endParaRPr lang="en-US" sz="3200" dirty="0">
              <a:solidFill>
                <a:srgbClr val="782F40"/>
              </a:solidFill>
            </a:endParaRPr>
          </a:p>
        </p:txBody>
      </p:sp>
      <p:sp>
        <p:nvSpPr>
          <p:cNvPr id="3" name="Content Placeholder 2"/>
          <p:cNvSpPr>
            <a:spLocks noGrp="1"/>
          </p:cNvSpPr>
          <p:nvPr>
            <p:ph idx="1"/>
          </p:nvPr>
        </p:nvSpPr>
        <p:spPr>
          <a:xfrm>
            <a:off x="457200" y="2438400"/>
            <a:ext cx="8229600" cy="3581401"/>
          </a:xfrm>
        </p:spPr>
        <p:txBody>
          <a:bodyPr>
            <a:normAutofit/>
          </a:bodyPr>
          <a:lstStyle/>
          <a:p>
            <a:r>
              <a:rPr lang="en-US" altLang="en-US" sz="2000" dirty="0"/>
              <a:t>The University </a:t>
            </a:r>
            <a:r>
              <a:rPr lang="en-US" altLang="en-US" sz="2000" dirty="0" smtClean="0"/>
              <a:t>President </a:t>
            </a:r>
            <a:r>
              <a:rPr lang="en-US" altLang="en-US" sz="2000" dirty="0"/>
              <a:t>must sign all purchase orders for $1,000,000 or more</a:t>
            </a:r>
            <a:r>
              <a:rPr lang="en-US" altLang="en-US" sz="2000" dirty="0" smtClean="0"/>
              <a:t>.</a:t>
            </a:r>
          </a:p>
          <a:p>
            <a:pPr marL="0" indent="0">
              <a:buNone/>
            </a:pPr>
            <a:endParaRPr lang="en-US" altLang="en-US" sz="2000" dirty="0"/>
          </a:p>
          <a:p>
            <a:r>
              <a:rPr lang="en-US" altLang="en-US" sz="2000" dirty="0"/>
              <a:t>Average Processing Time:  depends upon the </a:t>
            </a:r>
            <a:r>
              <a:rPr lang="en-US" altLang="en-US" sz="2000" dirty="0" smtClean="0"/>
              <a:t>President’s </a:t>
            </a:r>
            <a:r>
              <a:rPr lang="en-US" altLang="en-US" sz="2000" dirty="0"/>
              <a:t>schedule.  Contact the </a:t>
            </a:r>
            <a:r>
              <a:rPr lang="en-US" altLang="en-US" sz="2000" dirty="0" smtClean="0"/>
              <a:t>Procurement Services Specialist for </a:t>
            </a:r>
            <a:r>
              <a:rPr lang="en-US" altLang="en-US" sz="2000" dirty="0"/>
              <a:t>details. Allow extra time to obtain required signatures.</a:t>
            </a:r>
          </a:p>
          <a:p>
            <a:endParaRPr lang="en-US" dirty="0"/>
          </a:p>
        </p:txBody>
      </p:sp>
    </p:spTree>
    <p:extLst>
      <p:ext uri="{BB962C8B-B14F-4D97-AF65-F5344CB8AC3E}">
        <p14:creationId xmlns:p14="http://schemas.microsoft.com/office/powerpoint/2010/main" val="1052640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r>
              <a:rPr lang="en-US" sz="3200" dirty="0" smtClean="0">
                <a:solidFill>
                  <a:srgbClr val="782F40"/>
                </a:solidFill>
              </a:rPr>
              <a:t>Completion Of Contractual Services</a:t>
            </a:r>
            <a:endParaRPr lang="en-US" sz="3200" dirty="0">
              <a:solidFill>
                <a:srgbClr val="782F40"/>
              </a:solidFill>
            </a:endParaRPr>
          </a:p>
        </p:txBody>
      </p:sp>
      <p:sp>
        <p:nvSpPr>
          <p:cNvPr id="3" name="Content Placeholder 2"/>
          <p:cNvSpPr>
            <a:spLocks noGrp="1"/>
          </p:cNvSpPr>
          <p:nvPr>
            <p:ph idx="1"/>
          </p:nvPr>
        </p:nvSpPr>
        <p:spPr>
          <a:xfrm>
            <a:off x="457200" y="2209800"/>
            <a:ext cx="8229600" cy="3810001"/>
          </a:xfrm>
        </p:spPr>
        <p:txBody>
          <a:bodyPr>
            <a:normAutofit/>
          </a:bodyPr>
          <a:lstStyle/>
          <a:p>
            <a:pPr>
              <a:lnSpc>
                <a:spcPct val="90000"/>
              </a:lnSpc>
            </a:pPr>
            <a:r>
              <a:rPr lang="en-US" altLang="en-US" sz="2000" dirty="0"/>
              <a:t>When a milestone payment is due, or the work is completed, the Contract Manager  makes a note in his/her contract file that he/she is approving the invoice, and promptly notify designated individual in his/her department to enter a receipt in OMNI</a:t>
            </a:r>
            <a:r>
              <a:rPr lang="en-US" altLang="en-US" sz="2000" dirty="0" smtClean="0"/>
              <a:t>.</a:t>
            </a:r>
          </a:p>
          <a:p>
            <a:pPr marL="0" indent="0">
              <a:lnSpc>
                <a:spcPct val="90000"/>
              </a:lnSpc>
              <a:buNone/>
            </a:pPr>
            <a:endParaRPr lang="en-US" altLang="en-US" sz="2000" dirty="0"/>
          </a:p>
          <a:p>
            <a:pPr>
              <a:lnSpc>
                <a:spcPct val="90000"/>
              </a:lnSpc>
            </a:pPr>
            <a:r>
              <a:rPr lang="en-US" altLang="en-US" sz="2000" dirty="0"/>
              <a:t>The receipt notifies </a:t>
            </a:r>
            <a:r>
              <a:rPr lang="en-US" altLang="en-US" sz="2000" dirty="0" smtClean="0"/>
              <a:t>Procurement </a:t>
            </a:r>
            <a:r>
              <a:rPr lang="en-US" altLang="en-US" sz="2000" dirty="0"/>
              <a:t>and Payables that a phase of the contract or the entire contract has been completed</a:t>
            </a:r>
            <a:r>
              <a:rPr lang="en-US" altLang="en-US" sz="2000" dirty="0" smtClean="0"/>
              <a:t>.</a:t>
            </a:r>
          </a:p>
          <a:p>
            <a:pPr marL="0" indent="0">
              <a:lnSpc>
                <a:spcPct val="90000"/>
              </a:lnSpc>
              <a:buNone/>
            </a:pPr>
            <a:endParaRPr lang="en-US" altLang="en-US" sz="2000" dirty="0"/>
          </a:p>
          <a:p>
            <a:pPr>
              <a:lnSpc>
                <a:spcPct val="90000"/>
              </a:lnSpc>
            </a:pPr>
            <a:r>
              <a:rPr lang="en-US" altLang="en-US" sz="2000" dirty="0"/>
              <a:t>Departments </a:t>
            </a:r>
            <a:r>
              <a:rPr lang="en-US" altLang="en-US" sz="2000" u="sng" dirty="0"/>
              <a:t>must not </a:t>
            </a:r>
            <a:r>
              <a:rPr lang="en-US" altLang="en-US" sz="2000" dirty="0"/>
              <a:t>receive all or any portion of a contract in OMNI unless and until the Contract Manager certifies that the work has been completed to </a:t>
            </a:r>
            <a:r>
              <a:rPr lang="en-US" altLang="en-US" sz="2000" b="1" i="1" dirty="0"/>
              <a:t>the department’s satisfaction and in full compliance with the agreed upon terms in the Contract.</a:t>
            </a:r>
          </a:p>
        </p:txBody>
      </p:sp>
    </p:spTree>
    <p:extLst>
      <p:ext uri="{BB962C8B-B14F-4D97-AF65-F5344CB8AC3E}">
        <p14:creationId xmlns:p14="http://schemas.microsoft.com/office/powerpoint/2010/main" val="4026394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solidFill>
                  <a:srgbClr val="782F40"/>
                </a:solidFill>
              </a:rPr>
              <a:t>Contractor Payments</a:t>
            </a:r>
            <a:endParaRPr lang="en-US" sz="3200" dirty="0">
              <a:solidFill>
                <a:srgbClr val="782F40"/>
              </a:solidFill>
            </a:endParaRPr>
          </a:p>
        </p:txBody>
      </p:sp>
      <p:sp>
        <p:nvSpPr>
          <p:cNvPr id="3" name="Content Placeholder 2"/>
          <p:cNvSpPr>
            <a:spLocks noGrp="1"/>
          </p:cNvSpPr>
          <p:nvPr>
            <p:ph idx="1"/>
          </p:nvPr>
        </p:nvSpPr>
        <p:spPr>
          <a:xfrm>
            <a:off x="457200" y="1752600"/>
            <a:ext cx="8229600" cy="4419600"/>
          </a:xfrm>
        </p:spPr>
        <p:txBody>
          <a:bodyPr>
            <a:normAutofit fontScale="25000" lnSpcReduction="20000"/>
          </a:bodyPr>
          <a:lstStyle/>
          <a:p>
            <a:r>
              <a:rPr lang="en-US" altLang="en-US" sz="8000" dirty="0"/>
              <a:t>All contractors should be advised that the State’s payment terms are </a:t>
            </a:r>
            <a:r>
              <a:rPr lang="en-US" altLang="en-US" sz="8000" dirty="0" smtClean="0"/>
              <a:t>“Net </a:t>
            </a:r>
            <a:r>
              <a:rPr lang="en-US" altLang="en-US" sz="8000" dirty="0"/>
              <a:t>40 days from receipt of invoice and certification of completion.” </a:t>
            </a:r>
            <a:endParaRPr lang="en-US" altLang="en-US" sz="8000" dirty="0" smtClean="0"/>
          </a:p>
          <a:p>
            <a:pPr marL="0" indent="0">
              <a:buNone/>
            </a:pPr>
            <a:r>
              <a:rPr lang="en-US" altLang="en-US" sz="8000" dirty="0" smtClean="0"/>
              <a:t> </a:t>
            </a:r>
            <a:endParaRPr lang="en-US" altLang="en-US" sz="8000" dirty="0"/>
          </a:p>
          <a:p>
            <a:r>
              <a:rPr lang="en-US" altLang="en-US" sz="8000" dirty="0"/>
              <a:t>Individuals being paid an honorarium, which is by definition a token of appreciation and not a fee for services rendered, virtually never submit invoices. It is the responsibility of the department paying the honorarium to prepare and timely submit an invoice to </a:t>
            </a:r>
            <a:r>
              <a:rPr lang="en-US" altLang="en-US" sz="8000" dirty="0" smtClean="0"/>
              <a:t>Accounts Payable. </a:t>
            </a:r>
            <a:r>
              <a:rPr lang="en-US" altLang="en-US" sz="8000" dirty="0"/>
              <a:t>Honoraria cannot be paid without an invoice</a:t>
            </a:r>
            <a:r>
              <a:rPr lang="en-US" altLang="en-US" sz="8000" dirty="0" smtClean="0"/>
              <a:t>.</a:t>
            </a:r>
          </a:p>
          <a:p>
            <a:pPr marL="0" indent="0">
              <a:buNone/>
            </a:pPr>
            <a:r>
              <a:rPr lang="en-US" altLang="en-US" sz="8000" dirty="0" smtClean="0"/>
              <a:t> </a:t>
            </a:r>
            <a:endParaRPr lang="en-US" altLang="en-US" sz="8000" dirty="0"/>
          </a:p>
          <a:p>
            <a:r>
              <a:rPr lang="en-US" altLang="en-US" sz="8000" dirty="0"/>
              <a:t>Cash flow problems experienced by a vendor or a departmental preference are not justifiable reasons to abrogate the State’s payment laws.  </a:t>
            </a:r>
            <a:r>
              <a:rPr lang="en-US" altLang="en-US" sz="8000" dirty="0" smtClean="0"/>
              <a:t>Procurement Services </a:t>
            </a:r>
            <a:r>
              <a:rPr lang="en-US" altLang="en-US" sz="8000" dirty="0"/>
              <a:t>may require the vendor to submit a written statement attesting to the fact that payment terms have never been extended to another agency or firm, and that the services will not be rendered unless they are guaranteed payment upon completion. </a:t>
            </a:r>
          </a:p>
          <a:p>
            <a:endParaRPr lang="en-US" dirty="0"/>
          </a:p>
        </p:txBody>
      </p:sp>
    </p:spTree>
    <p:extLst>
      <p:ext uri="{BB962C8B-B14F-4D97-AF65-F5344CB8AC3E}">
        <p14:creationId xmlns:p14="http://schemas.microsoft.com/office/powerpoint/2010/main" val="2195183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en-US" sz="3200" dirty="0" smtClean="0">
                <a:solidFill>
                  <a:srgbClr val="782F40"/>
                </a:solidFill>
              </a:rPr>
              <a:t>Change Orders</a:t>
            </a:r>
            <a:endParaRPr lang="en-US" sz="3200" dirty="0">
              <a:solidFill>
                <a:srgbClr val="782F40"/>
              </a:solidFill>
            </a:endParaRPr>
          </a:p>
        </p:txBody>
      </p:sp>
      <p:sp>
        <p:nvSpPr>
          <p:cNvPr id="3" name="Content Placeholder 2"/>
          <p:cNvSpPr>
            <a:spLocks noGrp="1"/>
          </p:cNvSpPr>
          <p:nvPr>
            <p:ph idx="1"/>
          </p:nvPr>
        </p:nvSpPr>
        <p:spPr>
          <a:xfrm>
            <a:off x="457200" y="1676400"/>
            <a:ext cx="8229600" cy="4343401"/>
          </a:xfrm>
        </p:spPr>
        <p:txBody>
          <a:bodyPr>
            <a:normAutofit fontScale="62500" lnSpcReduction="20000"/>
          </a:bodyPr>
          <a:lstStyle/>
          <a:p>
            <a:pPr>
              <a:lnSpc>
                <a:spcPct val="90000"/>
              </a:lnSpc>
            </a:pPr>
            <a:r>
              <a:rPr lang="en-US" altLang="en-US" dirty="0"/>
              <a:t>The issuance of a purchase order initiates a binding contract between the University and the vendor.  </a:t>
            </a:r>
            <a:endParaRPr lang="en-US" altLang="en-US" dirty="0" smtClean="0"/>
          </a:p>
          <a:p>
            <a:pPr marL="0" indent="0">
              <a:lnSpc>
                <a:spcPct val="90000"/>
              </a:lnSpc>
              <a:buNone/>
            </a:pPr>
            <a:endParaRPr lang="en-US" altLang="en-US" dirty="0"/>
          </a:p>
          <a:p>
            <a:pPr>
              <a:lnSpc>
                <a:spcPct val="90000"/>
              </a:lnSpc>
            </a:pPr>
            <a:r>
              <a:rPr lang="en-US" altLang="en-US" dirty="0"/>
              <a:t>After a purchase order is issued, it cannot be unilaterally changed by either party and it cannot be changed at all without just cause.  </a:t>
            </a:r>
            <a:endParaRPr lang="en-US" altLang="en-US" dirty="0" smtClean="0"/>
          </a:p>
          <a:p>
            <a:pPr marL="0" indent="0">
              <a:lnSpc>
                <a:spcPct val="90000"/>
              </a:lnSpc>
              <a:buNone/>
            </a:pPr>
            <a:endParaRPr lang="en-US" altLang="en-US" dirty="0"/>
          </a:p>
          <a:p>
            <a:pPr>
              <a:lnSpc>
                <a:spcPct val="90000"/>
              </a:lnSpc>
            </a:pPr>
            <a:r>
              <a:rPr lang="en-US" altLang="en-US" dirty="0"/>
              <a:t>Additional compensation for contractual services is not allowed under the laws of Florida. Contact the </a:t>
            </a:r>
            <a:r>
              <a:rPr lang="en-US" altLang="en-US" dirty="0" smtClean="0"/>
              <a:t>Procurement Services Specialist </a:t>
            </a:r>
            <a:r>
              <a:rPr lang="en-US" altLang="en-US" dirty="0"/>
              <a:t>for details. </a:t>
            </a:r>
            <a:endParaRPr lang="en-US" altLang="en-US" dirty="0" smtClean="0"/>
          </a:p>
          <a:p>
            <a:pPr marL="0" indent="0">
              <a:lnSpc>
                <a:spcPct val="90000"/>
              </a:lnSpc>
              <a:buNone/>
            </a:pPr>
            <a:endParaRPr lang="en-US" altLang="en-US" dirty="0"/>
          </a:p>
          <a:p>
            <a:pPr>
              <a:lnSpc>
                <a:spcPct val="90000"/>
              </a:lnSpc>
            </a:pPr>
            <a:r>
              <a:rPr lang="en-US" altLang="en-US" dirty="0"/>
              <a:t>It is the ordering department’s responsibility to secure the vendor’s approval of a change or cancellation of a purchase order. </a:t>
            </a:r>
            <a:endParaRPr lang="en-US" altLang="en-US" dirty="0" smtClean="0"/>
          </a:p>
          <a:p>
            <a:pPr marL="0" indent="0">
              <a:lnSpc>
                <a:spcPct val="90000"/>
              </a:lnSpc>
              <a:buNone/>
            </a:pPr>
            <a:r>
              <a:rPr lang="en-US" altLang="en-US" dirty="0" smtClean="0"/>
              <a:t> </a:t>
            </a:r>
            <a:endParaRPr lang="en-US" altLang="en-US" dirty="0"/>
          </a:p>
          <a:p>
            <a:pPr>
              <a:lnSpc>
                <a:spcPct val="90000"/>
              </a:lnSpc>
            </a:pPr>
            <a:r>
              <a:rPr lang="en-US" altLang="en-US" dirty="0"/>
              <a:t>If you need to extend the dates of service or any type of change, please include an explanation on the Change Request Form.  These changes SHALL be done before the period of service has expired.</a:t>
            </a:r>
          </a:p>
          <a:p>
            <a:endParaRPr lang="en-US" dirty="0"/>
          </a:p>
        </p:txBody>
      </p:sp>
    </p:spTree>
    <p:extLst>
      <p:ext uri="{BB962C8B-B14F-4D97-AF65-F5344CB8AC3E}">
        <p14:creationId xmlns:p14="http://schemas.microsoft.com/office/powerpoint/2010/main" val="543674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Change Orders</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pPr>
              <a:lnSpc>
                <a:spcPct val="90000"/>
              </a:lnSpc>
              <a:buFontTx/>
              <a:buNone/>
            </a:pPr>
            <a:r>
              <a:rPr lang="en-US" altLang="en-US" sz="2000" dirty="0"/>
              <a:t>Change orders are</a:t>
            </a:r>
          </a:p>
          <a:p>
            <a:pPr>
              <a:lnSpc>
                <a:spcPct val="90000"/>
              </a:lnSpc>
              <a:buFontTx/>
              <a:buNone/>
            </a:pPr>
            <a:r>
              <a:rPr lang="en-US" altLang="en-US" sz="2000" dirty="0"/>
              <a:t>required to</a:t>
            </a:r>
            <a:r>
              <a:rPr lang="en-US" altLang="en-US" sz="2000" dirty="0" smtClean="0"/>
              <a:t>:</a:t>
            </a:r>
          </a:p>
          <a:p>
            <a:pPr>
              <a:lnSpc>
                <a:spcPct val="90000"/>
              </a:lnSpc>
              <a:buFontTx/>
              <a:buNone/>
            </a:pPr>
            <a:endParaRPr lang="en-US" altLang="en-US" sz="2000" dirty="0"/>
          </a:p>
          <a:p>
            <a:pPr>
              <a:lnSpc>
                <a:spcPct val="90000"/>
              </a:lnSpc>
            </a:pPr>
            <a:r>
              <a:rPr lang="en-US" altLang="en-US" sz="2000" dirty="0"/>
              <a:t>Decrease purchase order quantities when absolutely </a:t>
            </a:r>
            <a:r>
              <a:rPr lang="en-US" altLang="en-US" sz="2000" dirty="0" smtClean="0"/>
              <a:t>necessary</a:t>
            </a:r>
          </a:p>
          <a:p>
            <a:pPr marL="0" indent="0">
              <a:lnSpc>
                <a:spcPct val="90000"/>
              </a:lnSpc>
              <a:buNone/>
            </a:pPr>
            <a:endParaRPr lang="en-US" altLang="en-US" sz="2000" dirty="0"/>
          </a:p>
          <a:p>
            <a:pPr>
              <a:lnSpc>
                <a:spcPct val="90000"/>
              </a:lnSpc>
            </a:pPr>
            <a:r>
              <a:rPr lang="en-US" altLang="en-US" sz="2000" dirty="0"/>
              <a:t>Cancel items on a purchase </a:t>
            </a:r>
            <a:r>
              <a:rPr lang="en-US" altLang="en-US" sz="2000" dirty="0" smtClean="0"/>
              <a:t>order</a:t>
            </a:r>
          </a:p>
          <a:p>
            <a:pPr marL="0" indent="0">
              <a:lnSpc>
                <a:spcPct val="90000"/>
              </a:lnSpc>
              <a:buNone/>
            </a:pPr>
            <a:endParaRPr lang="en-US" altLang="en-US" sz="2000" dirty="0"/>
          </a:p>
          <a:p>
            <a:pPr>
              <a:lnSpc>
                <a:spcPct val="90000"/>
              </a:lnSpc>
            </a:pPr>
            <a:r>
              <a:rPr lang="en-US" altLang="en-US" sz="2000" dirty="0"/>
              <a:t>Cancel the purchase order</a:t>
            </a:r>
          </a:p>
          <a:p>
            <a:endParaRPr lang="en-US" dirty="0"/>
          </a:p>
        </p:txBody>
      </p:sp>
    </p:spTree>
    <p:extLst>
      <p:ext uri="{BB962C8B-B14F-4D97-AF65-F5344CB8AC3E}">
        <p14:creationId xmlns:p14="http://schemas.microsoft.com/office/powerpoint/2010/main" val="41133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Determining Worker Classification</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r>
              <a:rPr lang="en-US" altLang="en-US" sz="2000" dirty="0"/>
              <a:t>One factor that distinguishes an independent contractor from an employer-employee relationship is the degree of control FSU has </a:t>
            </a:r>
            <a:r>
              <a:rPr lang="en-US" altLang="en-US" sz="2000" dirty="0" smtClean="0"/>
              <a:t>and the </a:t>
            </a:r>
            <a:r>
              <a:rPr lang="en-US" altLang="en-US" sz="2000" dirty="0"/>
              <a:t>right to exert over the individual performing the services. FSU need not exert the right before the person can be considered an employee; the </a:t>
            </a:r>
            <a:r>
              <a:rPr lang="en-US" altLang="en-US" sz="2000" u="sng" dirty="0"/>
              <a:t>right</a:t>
            </a:r>
            <a:r>
              <a:rPr lang="en-US" altLang="en-US" sz="2000" dirty="0"/>
              <a:t> to control the individual’s work tends to indicate the person is an employee. </a:t>
            </a:r>
          </a:p>
          <a:p>
            <a:endParaRPr lang="en-US" sz="2000" dirty="0"/>
          </a:p>
        </p:txBody>
      </p:sp>
    </p:spTree>
    <p:extLst>
      <p:ext uri="{BB962C8B-B14F-4D97-AF65-F5344CB8AC3E}">
        <p14:creationId xmlns:p14="http://schemas.microsoft.com/office/powerpoint/2010/main" val="37048046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rmAutofit/>
          </a:bodyPr>
          <a:lstStyle/>
          <a:p>
            <a:r>
              <a:rPr lang="en-US" sz="3200" dirty="0" smtClean="0">
                <a:solidFill>
                  <a:srgbClr val="782F40"/>
                </a:solidFill>
              </a:rPr>
              <a:t>Additional Compensation Prohibited:</a:t>
            </a:r>
            <a:endParaRPr lang="en-US" sz="3200" dirty="0">
              <a:solidFill>
                <a:srgbClr val="782F40"/>
              </a:solidFill>
            </a:endParaRPr>
          </a:p>
        </p:txBody>
      </p:sp>
      <p:sp>
        <p:nvSpPr>
          <p:cNvPr id="3" name="Content Placeholder 2"/>
          <p:cNvSpPr>
            <a:spLocks noGrp="1"/>
          </p:cNvSpPr>
          <p:nvPr>
            <p:ph idx="1"/>
          </p:nvPr>
        </p:nvSpPr>
        <p:spPr>
          <a:xfrm>
            <a:off x="457200" y="2743200"/>
            <a:ext cx="8229600" cy="3276601"/>
          </a:xfrm>
        </p:spPr>
        <p:txBody>
          <a:bodyPr>
            <a:normAutofit/>
          </a:bodyPr>
          <a:lstStyle/>
          <a:p>
            <a:r>
              <a:rPr lang="en-US" altLang="en-US" sz="2000" dirty="0"/>
              <a:t>Pursuant to Section 215.425, F.S., additional compensation may not be granted after a contract has been executed or a purchase order issued, unless additional services will be provided AND unless the original purchase order or purchase order/contract combination were structured to (1) allow for additional compensation and (2) set forth specific details as to how the payment amounts will be calculated. Contract amendments increasing the total purchase order/contract amount are permissible under the following circumstances </a:t>
            </a:r>
            <a:r>
              <a:rPr lang="en-US" altLang="en-US" sz="2000" b="1" u="sng" dirty="0"/>
              <a:t>only</a:t>
            </a:r>
            <a:r>
              <a:rPr lang="en-US" altLang="en-US" sz="2000" dirty="0"/>
              <a:t>: </a:t>
            </a:r>
          </a:p>
          <a:p>
            <a:endParaRPr lang="en-US" dirty="0"/>
          </a:p>
        </p:txBody>
      </p:sp>
    </p:spTree>
    <p:extLst>
      <p:ext uri="{BB962C8B-B14F-4D97-AF65-F5344CB8AC3E}">
        <p14:creationId xmlns:p14="http://schemas.microsoft.com/office/powerpoint/2010/main" val="1896355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a:bodyPr>
          <a:lstStyle/>
          <a:p>
            <a:r>
              <a:rPr lang="en-US" sz="3200" dirty="0" smtClean="0">
                <a:solidFill>
                  <a:srgbClr val="782F40"/>
                </a:solidFill>
              </a:rPr>
              <a:t>Additional Compensation Continued…</a:t>
            </a:r>
            <a:endParaRPr lang="en-US" sz="3200" dirty="0">
              <a:solidFill>
                <a:srgbClr val="782F40"/>
              </a:solidFill>
            </a:endParaRPr>
          </a:p>
        </p:txBody>
      </p:sp>
      <p:sp>
        <p:nvSpPr>
          <p:cNvPr id="3" name="Content Placeholder 2"/>
          <p:cNvSpPr>
            <a:spLocks noGrp="1"/>
          </p:cNvSpPr>
          <p:nvPr>
            <p:ph idx="1"/>
          </p:nvPr>
        </p:nvSpPr>
        <p:spPr>
          <a:xfrm>
            <a:off x="457200" y="1981200"/>
            <a:ext cx="8229600" cy="4038601"/>
          </a:xfrm>
        </p:spPr>
        <p:txBody>
          <a:bodyPr>
            <a:normAutofit/>
          </a:bodyPr>
          <a:lstStyle/>
          <a:p>
            <a:pPr>
              <a:lnSpc>
                <a:spcPct val="90000"/>
              </a:lnSpc>
            </a:pPr>
            <a:r>
              <a:rPr lang="en-US" altLang="en-US" sz="2000" dirty="0"/>
              <a:t>Additional services are being provided and, </a:t>
            </a:r>
            <a:endParaRPr lang="en-US" altLang="en-US" sz="2000" dirty="0" smtClean="0"/>
          </a:p>
          <a:p>
            <a:pPr marL="0" indent="0">
              <a:lnSpc>
                <a:spcPct val="90000"/>
              </a:lnSpc>
              <a:buNone/>
            </a:pPr>
            <a:endParaRPr lang="en-US" altLang="en-US" sz="2000" dirty="0"/>
          </a:p>
          <a:p>
            <a:pPr>
              <a:lnSpc>
                <a:spcPct val="90000"/>
              </a:lnSpc>
            </a:pPr>
            <a:r>
              <a:rPr lang="en-US" altLang="en-US" sz="2000" dirty="0"/>
              <a:t>The original purchase order or contract specifically provides for the possibility of payment of additional funds, and </a:t>
            </a:r>
            <a:endParaRPr lang="en-US" altLang="en-US" sz="2000" dirty="0" smtClean="0"/>
          </a:p>
          <a:p>
            <a:pPr marL="0" indent="0">
              <a:lnSpc>
                <a:spcPct val="90000"/>
              </a:lnSpc>
              <a:buNone/>
            </a:pPr>
            <a:endParaRPr lang="en-US" altLang="en-US" sz="2000" dirty="0"/>
          </a:p>
          <a:p>
            <a:pPr>
              <a:lnSpc>
                <a:spcPct val="90000"/>
              </a:lnSpc>
            </a:pPr>
            <a:r>
              <a:rPr lang="en-US" altLang="en-US" sz="2000" dirty="0"/>
              <a:t>The original purchase order or contract provides specific details regarding the extent of services covered by the original contract (the baseline services that are covered by the initial cost), and </a:t>
            </a:r>
            <a:endParaRPr lang="en-US" altLang="en-US" sz="2000" dirty="0" smtClean="0"/>
          </a:p>
          <a:p>
            <a:pPr marL="0" indent="0">
              <a:lnSpc>
                <a:spcPct val="90000"/>
              </a:lnSpc>
              <a:buNone/>
            </a:pPr>
            <a:endParaRPr lang="en-US" altLang="en-US" sz="2000" dirty="0"/>
          </a:p>
          <a:p>
            <a:pPr>
              <a:lnSpc>
                <a:spcPct val="90000"/>
              </a:lnSpc>
            </a:pPr>
            <a:r>
              <a:rPr lang="en-US" altLang="en-US" sz="2000" dirty="0"/>
              <a:t>The original contract contains the exact pricing algorithm that will be used to determine the amount of extra compensation due, if extra services are provided. </a:t>
            </a:r>
          </a:p>
          <a:p>
            <a:endParaRPr lang="en-US" dirty="0"/>
          </a:p>
        </p:txBody>
      </p:sp>
    </p:spTree>
    <p:extLst>
      <p:ext uri="{BB962C8B-B14F-4D97-AF65-F5344CB8AC3E}">
        <p14:creationId xmlns:p14="http://schemas.microsoft.com/office/powerpoint/2010/main" val="2229430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fontScale="90000"/>
          </a:bodyPr>
          <a:lstStyle/>
          <a:p>
            <a:r>
              <a:rPr lang="en-US" sz="3200" dirty="0" smtClean="0">
                <a:solidFill>
                  <a:srgbClr val="782F40"/>
                </a:solidFill>
              </a:rPr>
              <a:t>Additional Compensation May Be Permitted…</a:t>
            </a:r>
            <a:endParaRPr lang="en-US" sz="3200" dirty="0">
              <a:solidFill>
                <a:srgbClr val="782F40"/>
              </a:solidFill>
            </a:endParaRPr>
          </a:p>
        </p:txBody>
      </p:sp>
      <p:sp>
        <p:nvSpPr>
          <p:cNvPr id="3" name="Content Placeholder 2"/>
          <p:cNvSpPr>
            <a:spLocks noGrp="1"/>
          </p:cNvSpPr>
          <p:nvPr>
            <p:ph idx="1"/>
          </p:nvPr>
        </p:nvSpPr>
        <p:spPr>
          <a:xfrm>
            <a:off x="457200" y="1600200"/>
            <a:ext cx="8229600" cy="4343400"/>
          </a:xfrm>
        </p:spPr>
        <p:txBody>
          <a:bodyPr>
            <a:noAutofit/>
          </a:bodyPr>
          <a:lstStyle/>
          <a:p>
            <a:pPr>
              <a:lnSpc>
                <a:spcPct val="80000"/>
              </a:lnSpc>
            </a:pPr>
            <a:r>
              <a:rPr lang="en-US" altLang="en-US" sz="1800" dirty="0"/>
              <a:t>IF the total amount of a contract was not established as a fixed fee contract but was originally written to include unit pricing (e.g. per hour, day, week, student evaluated, etc.,), </a:t>
            </a:r>
            <a:r>
              <a:rPr lang="en-US" altLang="en-US" sz="1800" dirty="0" smtClean="0"/>
              <a:t>and</a:t>
            </a:r>
            <a:endParaRPr lang="en-US" altLang="en-US" sz="1800" dirty="0"/>
          </a:p>
          <a:p>
            <a:pPr>
              <a:lnSpc>
                <a:spcPct val="80000"/>
              </a:lnSpc>
            </a:pPr>
            <a:r>
              <a:rPr lang="en-US" altLang="en-US" sz="1800" dirty="0"/>
              <a:t>If the rate of pay remains the same, </a:t>
            </a:r>
            <a:r>
              <a:rPr lang="en-US" altLang="en-US" sz="1800" dirty="0" smtClean="0"/>
              <a:t>and</a:t>
            </a:r>
            <a:endParaRPr lang="en-US" altLang="en-US" sz="1800" dirty="0"/>
          </a:p>
          <a:p>
            <a:pPr>
              <a:lnSpc>
                <a:spcPct val="80000"/>
              </a:lnSpc>
            </a:pPr>
            <a:r>
              <a:rPr lang="en-US" altLang="en-US" sz="1800" dirty="0"/>
              <a:t>If the scope of work remains the same except for additional instances of identical services performed in the original contract, </a:t>
            </a:r>
            <a:r>
              <a:rPr lang="en-US" altLang="en-US" sz="1800" dirty="0" smtClean="0"/>
              <a:t>and</a:t>
            </a:r>
            <a:endParaRPr lang="en-US" altLang="en-US" sz="1800" dirty="0"/>
          </a:p>
          <a:p>
            <a:pPr>
              <a:lnSpc>
                <a:spcPct val="80000"/>
              </a:lnSpc>
            </a:pPr>
            <a:r>
              <a:rPr lang="en-US" altLang="en-US" sz="1800" dirty="0"/>
              <a:t>If the additional </a:t>
            </a:r>
            <a:r>
              <a:rPr lang="en-US" altLang="en-US" sz="1800" dirty="0" smtClean="0"/>
              <a:t>work is </a:t>
            </a:r>
            <a:r>
              <a:rPr lang="en-US" altLang="en-US" sz="1800" dirty="0"/>
              <a:t>not comprised of additional units of the same work that could have been, should have been, or was known to the department and/or the Contractor at the time the original contract was established, </a:t>
            </a:r>
            <a:r>
              <a:rPr lang="en-US" altLang="en-US" sz="1800" dirty="0" smtClean="0"/>
              <a:t>and</a:t>
            </a:r>
            <a:endParaRPr lang="en-US" altLang="en-US" sz="1800" dirty="0"/>
          </a:p>
          <a:p>
            <a:pPr>
              <a:lnSpc>
                <a:spcPct val="80000"/>
              </a:lnSpc>
            </a:pPr>
            <a:r>
              <a:rPr lang="en-US" altLang="en-US" sz="1800" dirty="0"/>
              <a:t>If the additional services are clearly supplemental to the original contract and not an attempt to expand the scope of work beyond it’s original intent. </a:t>
            </a:r>
          </a:p>
          <a:p>
            <a:pPr>
              <a:lnSpc>
                <a:spcPct val="80000"/>
              </a:lnSpc>
            </a:pPr>
            <a:r>
              <a:rPr lang="en-US" altLang="en-US" sz="1800" dirty="0"/>
              <a:t>If the purchase order or contract is based on a Competitive Solicitation (Invitation to Bid, </a:t>
            </a:r>
            <a:r>
              <a:rPr lang="en-US" altLang="en-US" sz="1800" dirty="0" smtClean="0"/>
              <a:t>or </a:t>
            </a:r>
            <a:r>
              <a:rPr lang="en-US" altLang="en-US" sz="1800" dirty="0"/>
              <a:t>Invitation to Negotiate), extra compensation may not be paid unless the competitive solicitation specifically included the option for additional services to be provided, and set forth the formula to be used to calculate extra compensation, and the specific unit cost (in dollars) for each increment of extra compensation. </a:t>
            </a:r>
          </a:p>
        </p:txBody>
      </p:sp>
    </p:spTree>
    <p:extLst>
      <p:ext uri="{BB962C8B-B14F-4D97-AF65-F5344CB8AC3E}">
        <p14:creationId xmlns:p14="http://schemas.microsoft.com/office/powerpoint/2010/main" val="2321746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066800"/>
          </a:xfrm>
        </p:spPr>
        <p:txBody>
          <a:bodyPr>
            <a:normAutofit/>
          </a:bodyPr>
          <a:lstStyle/>
          <a:p>
            <a:r>
              <a:rPr lang="en-US" sz="3200" dirty="0" smtClean="0">
                <a:solidFill>
                  <a:srgbClr val="782F40"/>
                </a:solidFill>
              </a:rPr>
              <a:t>Definitions</a:t>
            </a:r>
            <a:endParaRPr lang="en-US" sz="3200" dirty="0">
              <a:solidFill>
                <a:srgbClr val="782F40"/>
              </a:solidFill>
            </a:endParaRPr>
          </a:p>
        </p:txBody>
      </p:sp>
    </p:spTree>
    <p:extLst>
      <p:ext uri="{BB962C8B-B14F-4D97-AF65-F5344CB8AC3E}">
        <p14:creationId xmlns:p14="http://schemas.microsoft.com/office/powerpoint/2010/main" val="2303577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Artistic Services</a:t>
            </a:r>
            <a:endParaRPr lang="en-US" sz="3200" dirty="0">
              <a:solidFill>
                <a:srgbClr val="782F40"/>
              </a:solidFill>
            </a:endParaRPr>
          </a:p>
        </p:txBody>
      </p:sp>
      <p:sp>
        <p:nvSpPr>
          <p:cNvPr id="3" name="Content Placeholder 2"/>
          <p:cNvSpPr>
            <a:spLocks noGrp="1"/>
          </p:cNvSpPr>
          <p:nvPr>
            <p:ph idx="1"/>
          </p:nvPr>
        </p:nvSpPr>
        <p:spPr>
          <a:xfrm>
            <a:off x="457200" y="1981200"/>
            <a:ext cx="8229600" cy="4038601"/>
          </a:xfrm>
        </p:spPr>
        <p:txBody>
          <a:bodyPr>
            <a:normAutofit/>
          </a:bodyPr>
          <a:lstStyle/>
          <a:p>
            <a:pPr>
              <a:buFontTx/>
              <a:buNone/>
            </a:pPr>
            <a:r>
              <a:rPr lang="en-US" altLang="en-US" sz="2000" dirty="0" smtClean="0"/>
              <a:t>	Services </a:t>
            </a:r>
            <a:r>
              <a:rPr lang="en-US" altLang="en-US" sz="2000" dirty="0"/>
              <a:t>provided by an individual, </a:t>
            </a:r>
            <a:r>
              <a:rPr lang="en-US" altLang="en-US" sz="2000" dirty="0" smtClean="0"/>
              <a:t>group </a:t>
            </a:r>
            <a:r>
              <a:rPr lang="en-US" altLang="en-US" sz="2000" dirty="0"/>
              <a:t>of individuals or a </a:t>
            </a:r>
            <a:r>
              <a:rPr lang="en-US" altLang="en-US" sz="2000" dirty="0" smtClean="0"/>
              <a:t>business who profess </a:t>
            </a:r>
            <a:r>
              <a:rPr lang="en-US" altLang="en-US" sz="2000" dirty="0"/>
              <a:t>and practice a skill in the area of </a:t>
            </a:r>
            <a:r>
              <a:rPr lang="en-US" altLang="en-US" sz="2000" dirty="0" smtClean="0"/>
              <a:t>music</a:t>
            </a:r>
            <a:r>
              <a:rPr lang="en-US" altLang="en-US" sz="2000" dirty="0"/>
              <a:t>, dance, drama, folk art, creative </a:t>
            </a:r>
            <a:r>
              <a:rPr lang="en-US" altLang="en-US" sz="2000" dirty="0" smtClean="0"/>
              <a:t>writing</a:t>
            </a:r>
            <a:r>
              <a:rPr lang="en-US" altLang="en-US" sz="2000" dirty="0"/>
              <a:t>, painting, sculpture, </a:t>
            </a:r>
            <a:r>
              <a:rPr lang="en-US" altLang="en-US" sz="2000" dirty="0" smtClean="0"/>
              <a:t>photography</a:t>
            </a:r>
            <a:r>
              <a:rPr lang="en-US" altLang="en-US" sz="2000" dirty="0"/>
              <a:t>, graphic arts, craft arts, </a:t>
            </a:r>
            <a:r>
              <a:rPr lang="en-US" altLang="en-US" sz="2000" dirty="0" smtClean="0"/>
              <a:t>industrial </a:t>
            </a:r>
            <a:r>
              <a:rPr lang="en-US" altLang="en-US" sz="2000" dirty="0"/>
              <a:t>design, costume design, </a:t>
            </a:r>
            <a:r>
              <a:rPr lang="en-US" altLang="en-US" sz="2000" dirty="0" smtClean="0"/>
              <a:t>motion </a:t>
            </a:r>
            <a:r>
              <a:rPr lang="en-US" altLang="en-US" sz="2000" dirty="0"/>
              <a:t>pictures, television, radio or </a:t>
            </a:r>
            <a:r>
              <a:rPr lang="en-US" altLang="en-US" sz="2000" dirty="0" smtClean="0"/>
              <a:t>tape and </a:t>
            </a:r>
            <a:r>
              <a:rPr lang="en-US" altLang="en-US" sz="2000" dirty="0"/>
              <a:t>sound recording or in any other </a:t>
            </a:r>
            <a:r>
              <a:rPr lang="en-US" altLang="en-US" sz="2000" dirty="0" smtClean="0"/>
              <a:t>related </a:t>
            </a:r>
            <a:r>
              <a:rPr lang="en-US" altLang="en-US" sz="2000" dirty="0"/>
              <a:t>field.</a:t>
            </a:r>
          </a:p>
          <a:p>
            <a:endParaRPr lang="en-US" dirty="0"/>
          </a:p>
        </p:txBody>
      </p:sp>
    </p:spTree>
    <p:extLst>
      <p:ext uri="{BB962C8B-B14F-4D97-AF65-F5344CB8AC3E}">
        <p14:creationId xmlns:p14="http://schemas.microsoft.com/office/powerpoint/2010/main" val="3681831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Consultant Or Research Consultant</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pPr marL="0" indent="0">
              <a:lnSpc>
                <a:spcPct val="90000"/>
              </a:lnSpc>
              <a:buNone/>
            </a:pPr>
            <a:r>
              <a:rPr lang="en-US" altLang="en-US" sz="2000" dirty="0"/>
              <a:t>A recognized expert in a particular field who provides information, advice or technical assistance to faculty or staff. </a:t>
            </a:r>
            <a:endParaRPr lang="en-US" altLang="en-US" sz="2000" dirty="0" smtClean="0"/>
          </a:p>
          <a:p>
            <a:pPr marL="0" indent="0">
              <a:lnSpc>
                <a:spcPct val="90000"/>
              </a:lnSpc>
              <a:buNone/>
            </a:pPr>
            <a:r>
              <a:rPr lang="en-US" altLang="en-US" sz="2000" dirty="0" smtClean="0"/>
              <a:t> </a:t>
            </a:r>
            <a:endParaRPr lang="en-US" altLang="en-US" sz="2000" dirty="0"/>
          </a:p>
          <a:p>
            <a:pPr marL="0" indent="0">
              <a:lnSpc>
                <a:spcPct val="90000"/>
              </a:lnSpc>
              <a:buNone/>
            </a:pPr>
            <a:r>
              <a:rPr lang="en-US" altLang="en-US" sz="2000" dirty="0"/>
              <a:t>When a requisition is submitted to initiate a purchase order or a contract for a consultant, if requested to do so by the </a:t>
            </a:r>
            <a:r>
              <a:rPr lang="en-US" altLang="en-US" sz="2000" dirty="0" smtClean="0"/>
              <a:t>Procurement Specialist, </a:t>
            </a:r>
            <a:r>
              <a:rPr lang="en-US" altLang="en-US" sz="2000" dirty="0"/>
              <a:t>the </a:t>
            </a:r>
            <a:r>
              <a:rPr lang="en-US" altLang="en-US" sz="2000" dirty="0" err="1" smtClean="0"/>
              <a:t>Requisitioner</a:t>
            </a:r>
            <a:r>
              <a:rPr lang="en-US" altLang="en-US" sz="2000" dirty="0" smtClean="0"/>
              <a:t> </a:t>
            </a:r>
            <a:r>
              <a:rPr lang="en-US" altLang="en-US" sz="2000" dirty="0"/>
              <a:t>should indicate on the requisition that based on the education, experience and training of the consultant, the fee is reasonable under the circumstance.</a:t>
            </a:r>
          </a:p>
          <a:p>
            <a:endParaRPr lang="en-US" dirty="0"/>
          </a:p>
        </p:txBody>
      </p:sp>
    </p:spTree>
    <p:extLst>
      <p:ext uri="{BB962C8B-B14F-4D97-AF65-F5344CB8AC3E}">
        <p14:creationId xmlns:p14="http://schemas.microsoft.com/office/powerpoint/2010/main" val="4288972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Contract Administrator</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lstStyle/>
          <a:p>
            <a:pPr marL="0" indent="0">
              <a:buNone/>
            </a:pPr>
            <a:r>
              <a:rPr lang="en-US" altLang="en-US" sz="2000" dirty="0"/>
              <a:t>The University employee responsible for maintaining a contract file and financial information on all contractual services is the Contact Administrator for the University.</a:t>
            </a:r>
          </a:p>
          <a:p>
            <a:endParaRPr lang="en-US" dirty="0"/>
          </a:p>
        </p:txBody>
      </p:sp>
    </p:spTree>
    <p:extLst>
      <p:ext uri="{BB962C8B-B14F-4D97-AF65-F5344CB8AC3E}">
        <p14:creationId xmlns:p14="http://schemas.microsoft.com/office/powerpoint/2010/main" val="861940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en-US" sz="3200" dirty="0" smtClean="0">
                <a:solidFill>
                  <a:srgbClr val="782F40"/>
                </a:solidFill>
              </a:rPr>
              <a:t>Contract Manager</a:t>
            </a:r>
            <a:endParaRPr lang="en-US" sz="3200" dirty="0">
              <a:solidFill>
                <a:srgbClr val="782F40"/>
              </a:solidFill>
            </a:endParaRPr>
          </a:p>
        </p:txBody>
      </p:sp>
      <p:sp>
        <p:nvSpPr>
          <p:cNvPr id="3" name="Content Placeholder 2"/>
          <p:cNvSpPr>
            <a:spLocks noGrp="1"/>
          </p:cNvSpPr>
          <p:nvPr>
            <p:ph idx="1"/>
          </p:nvPr>
        </p:nvSpPr>
        <p:spPr>
          <a:xfrm>
            <a:off x="457200" y="1295400"/>
            <a:ext cx="8229600" cy="5181600"/>
          </a:xfrm>
        </p:spPr>
        <p:txBody>
          <a:bodyPr>
            <a:normAutofit fontScale="25000" lnSpcReduction="20000"/>
          </a:bodyPr>
          <a:lstStyle/>
          <a:p>
            <a:r>
              <a:rPr lang="en-US" altLang="en-US" sz="8000" dirty="0"/>
              <a:t>The Contract Manager must be a permanent University employee responsible for overseeing the performance of the Contractor with regard to the scope of work, schedule of deliverables, milestones, terms, conditions and specifications of the purchase order or purchase order/and contract</a:t>
            </a:r>
            <a:r>
              <a:rPr lang="en-US" altLang="en-US" sz="8000" dirty="0" smtClean="0"/>
              <a:t>.</a:t>
            </a:r>
            <a:endParaRPr lang="en-US" altLang="en-US" sz="8000" dirty="0"/>
          </a:p>
          <a:p>
            <a:r>
              <a:rPr lang="en-US" altLang="en-US" sz="8000" dirty="0"/>
              <a:t>The Contract Manager has a fiduciary duty to the University to insure that all services are performed as specified in the contract, including insuring that no changes are made to the scope of work, deliverables, milestones, payment amount or payment  schedule, or dates of service without the prior written approval of </a:t>
            </a:r>
            <a:r>
              <a:rPr lang="en-US" altLang="en-US" sz="8000" dirty="0" smtClean="0"/>
              <a:t>Procurement.</a:t>
            </a:r>
            <a:endParaRPr lang="en-US" altLang="en-US" sz="8000" dirty="0"/>
          </a:p>
          <a:p>
            <a:r>
              <a:rPr lang="en-US" altLang="en-US" sz="8000" dirty="0"/>
              <a:t>The Contract Manager accepts the responsibility of serving as a liaison with the Contractor, his/her department, and </a:t>
            </a:r>
            <a:r>
              <a:rPr lang="en-US" altLang="en-US" sz="8000" dirty="0" smtClean="0"/>
              <a:t>Procurement </a:t>
            </a:r>
            <a:r>
              <a:rPr lang="en-US" altLang="en-US" sz="8000" dirty="0"/>
              <a:t>Services, and is responsible for certifying to </a:t>
            </a:r>
            <a:r>
              <a:rPr lang="en-US" altLang="en-US" sz="8000" dirty="0" smtClean="0"/>
              <a:t>Accounts Payable </a:t>
            </a:r>
            <a:r>
              <a:rPr lang="en-US" altLang="en-US" sz="8000" dirty="0"/>
              <a:t>that the services were satisfactorily completed in full accordance with the written contract, before payments are authorized. </a:t>
            </a:r>
          </a:p>
          <a:p>
            <a:r>
              <a:rPr lang="en-US" altLang="en-US" sz="8000" dirty="0"/>
              <a:t>The Contract Manager must maintain a contract file for each contract he/she manages, with detail commiserate with the scope of the contract itself. </a:t>
            </a:r>
          </a:p>
          <a:p>
            <a:endParaRPr lang="en-US" dirty="0"/>
          </a:p>
        </p:txBody>
      </p:sp>
    </p:spTree>
    <p:extLst>
      <p:ext uri="{BB962C8B-B14F-4D97-AF65-F5344CB8AC3E}">
        <p14:creationId xmlns:p14="http://schemas.microsoft.com/office/powerpoint/2010/main" val="1913570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Contractor / Vendor</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lstStyle/>
          <a:p>
            <a:pPr marL="0" indent="0">
              <a:buNone/>
            </a:pPr>
            <a:r>
              <a:rPr lang="en-US" altLang="en-US" sz="2000" dirty="0"/>
              <a:t>A person, business or firm who sells or provides commodities or services to the </a:t>
            </a:r>
            <a:r>
              <a:rPr lang="en-US" altLang="en-US" sz="2000" dirty="0" smtClean="0"/>
              <a:t>University </a:t>
            </a:r>
            <a:endParaRPr lang="en-US" altLang="en-US" sz="2000" dirty="0"/>
          </a:p>
          <a:p>
            <a:pPr marL="0" indent="0">
              <a:buNone/>
            </a:pPr>
            <a:endParaRPr lang="en-US" dirty="0"/>
          </a:p>
        </p:txBody>
      </p:sp>
    </p:spTree>
    <p:extLst>
      <p:ext uri="{BB962C8B-B14F-4D97-AF65-F5344CB8AC3E}">
        <p14:creationId xmlns:p14="http://schemas.microsoft.com/office/powerpoint/2010/main" val="3114904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Contractual Service</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fontScale="62500" lnSpcReduction="20000"/>
          </a:bodyPr>
          <a:lstStyle/>
          <a:p>
            <a:pPr marL="0" indent="0">
              <a:buNone/>
            </a:pPr>
            <a:r>
              <a:rPr lang="en-US" altLang="en-US" dirty="0"/>
              <a:t>The rendering by a contractor of its time and effort rather than the furnishing of specific commodities</a:t>
            </a:r>
            <a:r>
              <a:rPr lang="en-US" altLang="en-US" dirty="0" smtClean="0"/>
              <a:t>.</a:t>
            </a:r>
          </a:p>
          <a:p>
            <a:pPr marL="0" indent="0">
              <a:buNone/>
            </a:pPr>
            <a:r>
              <a:rPr lang="en-US" altLang="en-US" dirty="0" smtClean="0"/>
              <a:t>  </a:t>
            </a:r>
            <a:endParaRPr lang="en-US" altLang="en-US" dirty="0"/>
          </a:p>
          <a:p>
            <a:pPr marL="0" indent="0">
              <a:buNone/>
            </a:pPr>
            <a:r>
              <a:rPr lang="en-US" altLang="en-US" dirty="0"/>
              <a:t>The term applies only to those services rendered by individuals and firms who are independent contractors (i.e. they have no connection with the University</a:t>
            </a:r>
            <a:r>
              <a:rPr lang="en-US" altLang="en-US" dirty="0" smtClean="0"/>
              <a:t>).</a:t>
            </a:r>
          </a:p>
          <a:p>
            <a:pPr marL="0" indent="0">
              <a:buNone/>
            </a:pPr>
            <a:endParaRPr lang="en-US" altLang="en-US" dirty="0"/>
          </a:p>
          <a:p>
            <a:r>
              <a:rPr lang="en-US" altLang="en-US" dirty="0"/>
              <a:t>OPS employment is not considered to be a contractual service. </a:t>
            </a:r>
            <a:endParaRPr lang="en-US" altLang="en-US" dirty="0" smtClean="0"/>
          </a:p>
          <a:p>
            <a:pPr marL="0" indent="0">
              <a:buNone/>
            </a:pPr>
            <a:r>
              <a:rPr lang="en-US" altLang="en-US" dirty="0" smtClean="0"/>
              <a:t> </a:t>
            </a:r>
            <a:endParaRPr lang="en-US" altLang="en-US" dirty="0"/>
          </a:p>
          <a:p>
            <a:r>
              <a:rPr lang="en-US" altLang="en-US" dirty="0"/>
              <a:t>Contractual service doesn't include labor or materials for the </a:t>
            </a:r>
            <a:r>
              <a:rPr lang="en-US" altLang="en-US" dirty="0" smtClean="0"/>
              <a:t>construction, </a:t>
            </a:r>
            <a:r>
              <a:rPr lang="en-US" altLang="en-US" dirty="0"/>
              <a:t>renovation, repair or demolition of facilities entered into pursuant to s. 255, Florida Statutes.</a:t>
            </a:r>
          </a:p>
          <a:p>
            <a:endParaRPr lang="en-US" dirty="0"/>
          </a:p>
        </p:txBody>
      </p:sp>
    </p:spTree>
    <p:extLst>
      <p:ext uri="{BB962C8B-B14F-4D97-AF65-F5344CB8AC3E}">
        <p14:creationId xmlns:p14="http://schemas.microsoft.com/office/powerpoint/2010/main" val="929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Worker Classification</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r>
              <a:rPr lang="en-US" altLang="en-US" sz="2000" dirty="0"/>
              <a:t>IRS regulations provide that an employer-employee relationship exists when the University </a:t>
            </a:r>
            <a:r>
              <a:rPr lang="en-US" altLang="en-US" sz="2000" u="sng" dirty="0"/>
              <a:t>has the right </a:t>
            </a:r>
            <a:r>
              <a:rPr lang="en-US" altLang="en-US" sz="2000" dirty="0"/>
              <a:t>to control and direct the individual performing the service, not only as to the results to be </a:t>
            </a:r>
            <a:r>
              <a:rPr lang="en-US" altLang="en-US" sz="2000" dirty="0" smtClean="0"/>
              <a:t>accomplished by </a:t>
            </a:r>
            <a:r>
              <a:rPr lang="en-US" altLang="en-US" sz="2000" dirty="0"/>
              <a:t>the </a:t>
            </a:r>
            <a:r>
              <a:rPr lang="en-US" altLang="en-US" sz="2000" dirty="0" smtClean="0"/>
              <a:t>work, but </a:t>
            </a:r>
            <a:r>
              <a:rPr lang="en-US" altLang="en-US" sz="2000" dirty="0"/>
              <a:t>also the details and means by which the result is accomplished, </a:t>
            </a:r>
            <a:r>
              <a:rPr lang="en-US" altLang="en-US" sz="2000" dirty="0" smtClean="0"/>
              <a:t>and </a:t>
            </a:r>
            <a:r>
              <a:rPr lang="en-US" altLang="en-US" sz="2000" u="sng" dirty="0" smtClean="0"/>
              <a:t>whether </a:t>
            </a:r>
            <a:r>
              <a:rPr lang="en-US" altLang="en-US" sz="2000" u="sng" dirty="0"/>
              <a:t>or not the rights are exercised. </a:t>
            </a:r>
          </a:p>
          <a:p>
            <a:endParaRPr lang="en-US" dirty="0"/>
          </a:p>
        </p:txBody>
      </p:sp>
    </p:spTree>
    <p:extLst>
      <p:ext uri="{BB962C8B-B14F-4D97-AF65-F5344CB8AC3E}">
        <p14:creationId xmlns:p14="http://schemas.microsoft.com/office/powerpoint/2010/main" val="12792333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3200" dirty="0" smtClean="0">
                <a:solidFill>
                  <a:srgbClr val="782F40"/>
                </a:solidFill>
              </a:rPr>
              <a:t>Honorarium: A Token Of Appreciation</a:t>
            </a:r>
            <a:endParaRPr lang="en-US" sz="3200" dirty="0">
              <a:solidFill>
                <a:srgbClr val="782F40"/>
              </a:solidFill>
            </a:endParaRPr>
          </a:p>
        </p:txBody>
      </p:sp>
      <p:sp>
        <p:nvSpPr>
          <p:cNvPr id="3" name="Content Placeholder 2"/>
          <p:cNvSpPr>
            <a:spLocks noGrp="1"/>
          </p:cNvSpPr>
          <p:nvPr>
            <p:ph idx="1"/>
          </p:nvPr>
        </p:nvSpPr>
        <p:spPr>
          <a:xfrm>
            <a:off x="457200" y="1447800"/>
            <a:ext cx="8229600" cy="4572001"/>
          </a:xfrm>
        </p:spPr>
        <p:txBody>
          <a:bodyPr>
            <a:normAutofit fontScale="25000" lnSpcReduction="20000"/>
          </a:bodyPr>
          <a:lstStyle/>
          <a:p>
            <a:pPr marL="457200" lvl="1" indent="0">
              <a:lnSpc>
                <a:spcPct val="90000"/>
              </a:lnSpc>
              <a:buNone/>
            </a:pPr>
            <a:r>
              <a:rPr lang="en-US" altLang="en-US" sz="8000" dirty="0"/>
              <a:t>Definition: A payment to Individual given as a token of appreciation for which a fixed fee is not established, but is commiserate with the reputation of the individual and the type of honorarium event. </a:t>
            </a:r>
            <a:endParaRPr lang="en-US" altLang="en-US" sz="8000" dirty="0" smtClean="0"/>
          </a:p>
          <a:p>
            <a:pPr marL="457200" lvl="1" indent="0">
              <a:lnSpc>
                <a:spcPct val="90000"/>
              </a:lnSpc>
              <a:buNone/>
            </a:pPr>
            <a:r>
              <a:rPr lang="en-US" altLang="en-US" sz="8000" dirty="0" smtClean="0"/>
              <a:t> </a:t>
            </a:r>
            <a:endParaRPr lang="en-US" altLang="en-US" sz="8000" dirty="0"/>
          </a:p>
          <a:p>
            <a:pPr lvl="1">
              <a:lnSpc>
                <a:spcPct val="90000"/>
              </a:lnSpc>
              <a:buFontTx/>
              <a:buChar char="•"/>
            </a:pPr>
            <a:r>
              <a:rPr lang="en-US" altLang="en-US" sz="8000" dirty="0"/>
              <a:t>If the payee has fixed the amount of the payment, it is not an honorarium, regardless of the amount of the payment</a:t>
            </a:r>
            <a:r>
              <a:rPr lang="en-US" altLang="en-US" sz="8000" dirty="0" smtClean="0"/>
              <a:t>.</a:t>
            </a:r>
          </a:p>
          <a:p>
            <a:pPr marL="457200" lvl="1" indent="0">
              <a:lnSpc>
                <a:spcPct val="90000"/>
              </a:lnSpc>
              <a:buNone/>
            </a:pPr>
            <a:r>
              <a:rPr lang="en-US" altLang="en-US" sz="8000" dirty="0" smtClean="0"/>
              <a:t> </a:t>
            </a:r>
            <a:endParaRPr lang="en-US" altLang="en-US" sz="8000" dirty="0"/>
          </a:p>
          <a:p>
            <a:pPr lvl="1">
              <a:lnSpc>
                <a:spcPct val="90000"/>
              </a:lnSpc>
              <a:buFontTx/>
              <a:buChar char="•"/>
            </a:pPr>
            <a:r>
              <a:rPr lang="en-US" altLang="en-US" sz="8000" dirty="0"/>
              <a:t>Honoraria are taxable income to recipients, therefore the same rules that apply to payments for all independent contractors, including the prohibition of making honorarium employees, applies</a:t>
            </a:r>
            <a:r>
              <a:rPr lang="en-US" altLang="en-US" sz="8000" dirty="0" smtClean="0"/>
              <a:t>.</a:t>
            </a:r>
          </a:p>
          <a:p>
            <a:pPr marL="457200" lvl="1" indent="0">
              <a:lnSpc>
                <a:spcPct val="90000"/>
              </a:lnSpc>
              <a:buNone/>
            </a:pPr>
            <a:r>
              <a:rPr lang="en-US" altLang="en-US" sz="8000" dirty="0" smtClean="0"/>
              <a:t> </a:t>
            </a:r>
            <a:endParaRPr lang="en-US" altLang="en-US" sz="8000" dirty="0"/>
          </a:p>
          <a:p>
            <a:pPr lvl="1">
              <a:lnSpc>
                <a:spcPct val="90000"/>
              </a:lnSpc>
              <a:buFontTx/>
              <a:buChar char="•"/>
            </a:pPr>
            <a:r>
              <a:rPr lang="en-US" altLang="en-US" sz="8000" dirty="0"/>
              <a:t>Travel Expenses are paid under IRS accountable plan rules, must be in compliance with </a:t>
            </a:r>
            <a:r>
              <a:rPr lang="en-US" altLang="en-US" sz="8000" dirty="0" smtClean="0"/>
              <a:t>Ch. 112.061</a:t>
            </a:r>
            <a:r>
              <a:rPr lang="en-US" altLang="en-US" sz="8000" dirty="0"/>
              <a:t>, Fla. </a:t>
            </a:r>
            <a:r>
              <a:rPr lang="en-US" altLang="en-US" sz="8000" dirty="0" smtClean="0"/>
              <a:t>Statute, </a:t>
            </a:r>
            <a:r>
              <a:rPr lang="en-US" altLang="en-US" sz="8000" dirty="0"/>
              <a:t>and are not considered taxable compensation to recipients</a:t>
            </a:r>
            <a:r>
              <a:rPr lang="en-US" altLang="en-US" sz="8000" dirty="0" smtClean="0"/>
              <a:t>.</a:t>
            </a:r>
          </a:p>
          <a:p>
            <a:pPr marL="457200" lvl="1" indent="0">
              <a:lnSpc>
                <a:spcPct val="90000"/>
              </a:lnSpc>
              <a:buNone/>
            </a:pPr>
            <a:r>
              <a:rPr lang="en-US" altLang="en-US" sz="8000" dirty="0" smtClean="0"/>
              <a:t>  </a:t>
            </a:r>
            <a:endParaRPr lang="en-US" altLang="en-US" sz="8000" dirty="0"/>
          </a:p>
          <a:p>
            <a:pPr lvl="1">
              <a:lnSpc>
                <a:spcPct val="90000"/>
              </a:lnSpc>
              <a:buFontTx/>
              <a:buChar char="•"/>
            </a:pPr>
            <a:r>
              <a:rPr lang="en-US" altLang="en-US" sz="8000" dirty="0"/>
              <a:t>See FSU Controller’s web site for processing instructions.</a:t>
            </a:r>
          </a:p>
          <a:p>
            <a:endParaRPr lang="en-US" dirty="0"/>
          </a:p>
        </p:txBody>
      </p:sp>
    </p:spTree>
    <p:extLst>
      <p:ext uri="{BB962C8B-B14F-4D97-AF65-F5344CB8AC3E}">
        <p14:creationId xmlns:p14="http://schemas.microsoft.com/office/powerpoint/2010/main" val="1382690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200" dirty="0" smtClean="0">
                <a:solidFill>
                  <a:srgbClr val="782F40"/>
                </a:solidFill>
              </a:rPr>
              <a:t>Lecturer</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fontScale="92500" lnSpcReduction="10000"/>
          </a:bodyPr>
          <a:lstStyle/>
          <a:p>
            <a:pPr marL="0" indent="0">
              <a:buNone/>
            </a:pPr>
            <a:r>
              <a:rPr lang="en-US" altLang="en-US" sz="2200" dirty="0"/>
              <a:t>An individual who speaks or conducts seminars on a specified subject in which he/she is a recognized authority, over a period of not more than seven days</a:t>
            </a:r>
            <a:r>
              <a:rPr lang="en-US" altLang="en-US" sz="2200" dirty="0" smtClean="0"/>
              <a:t>.</a:t>
            </a:r>
          </a:p>
          <a:p>
            <a:pPr marL="0" indent="0">
              <a:buNone/>
            </a:pPr>
            <a:r>
              <a:rPr lang="en-US" altLang="en-US" sz="2200" dirty="0" smtClean="0"/>
              <a:t>  </a:t>
            </a:r>
            <a:endParaRPr lang="en-US" altLang="en-US" sz="2200" dirty="0"/>
          </a:p>
          <a:p>
            <a:r>
              <a:rPr lang="en-US" altLang="en-US" sz="2200" dirty="0"/>
              <a:t>If the series of lectures or seminars covers a longer period, the individual is considered an instructor whose services may require a competitive solicitation, if total payment (regardless of time frame) may exceed $75,000</a:t>
            </a:r>
            <a:r>
              <a:rPr lang="en-US" altLang="en-US" sz="2200" dirty="0" smtClean="0"/>
              <a:t>.</a:t>
            </a:r>
          </a:p>
          <a:p>
            <a:pPr marL="0" indent="0">
              <a:buNone/>
            </a:pPr>
            <a:r>
              <a:rPr lang="en-US" altLang="en-US" sz="2200" dirty="0" smtClean="0"/>
              <a:t>  </a:t>
            </a:r>
            <a:endParaRPr lang="en-US" altLang="en-US" sz="2200" dirty="0"/>
          </a:p>
          <a:p>
            <a:r>
              <a:rPr lang="en-US" altLang="en-US" sz="2200" dirty="0"/>
              <a:t>An individual who provides consulting services is considered a consultant whose services require a competitive solicitation if the cost of these services are $6,000 or more, whether or not a lecture is part of the total scope of work.</a:t>
            </a:r>
          </a:p>
          <a:p>
            <a:endParaRPr lang="en-US" dirty="0"/>
          </a:p>
        </p:txBody>
      </p:sp>
    </p:spTree>
    <p:extLst>
      <p:ext uri="{BB962C8B-B14F-4D97-AF65-F5344CB8AC3E}">
        <p14:creationId xmlns:p14="http://schemas.microsoft.com/office/powerpoint/2010/main" val="23909567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Payment Upon Completion</a:t>
            </a:r>
            <a:endParaRPr lang="en-US" sz="3200" dirty="0">
              <a:solidFill>
                <a:srgbClr val="782F40"/>
              </a:solidFill>
            </a:endParaRPr>
          </a:p>
        </p:txBody>
      </p:sp>
      <p:sp>
        <p:nvSpPr>
          <p:cNvPr id="3" name="Content Placeholder 2"/>
          <p:cNvSpPr>
            <a:spLocks noGrp="1"/>
          </p:cNvSpPr>
          <p:nvPr>
            <p:ph idx="1"/>
          </p:nvPr>
        </p:nvSpPr>
        <p:spPr>
          <a:xfrm>
            <a:off x="457200" y="2133600"/>
            <a:ext cx="8229600" cy="3886201"/>
          </a:xfrm>
        </p:spPr>
        <p:txBody>
          <a:bodyPr>
            <a:normAutofit/>
          </a:bodyPr>
          <a:lstStyle/>
          <a:p>
            <a:pPr marL="0" indent="0">
              <a:buNone/>
            </a:pPr>
            <a:r>
              <a:rPr lang="en-US" altLang="en-US" sz="2000" dirty="0"/>
              <a:t>A purchase involving a contractual service where the contractor requires payment immediately upon completion of the service or performance as opposed to the normal invoicing process.</a:t>
            </a:r>
            <a:endParaRPr lang="en-US" sz="2000" dirty="0"/>
          </a:p>
        </p:txBody>
      </p:sp>
    </p:spTree>
    <p:extLst>
      <p:ext uri="{BB962C8B-B14F-4D97-AF65-F5344CB8AC3E}">
        <p14:creationId xmlns:p14="http://schemas.microsoft.com/office/powerpoint/2010/main" val="5545582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dirty="0" smtClean="0">
                <a:solidFill>
                  <a:srgbClr val="782F40"/>
                </a:solidFill>
              </a:rPr>
              <a:t>Sole Source Purchase</a:t>
            </a:r>
            <a:endParaRPr lang="en-US" sz="3200" dirty="0">
              <a:solidFill>
                <a:srgbClr val="782F40"/>
              </a:solidFill>
            </a:endParaRPr>
          </a:p>
        </p:txBody>
      </p:sp>
      <p:sp>
        <p:nvSpPr>
          <p:cNvPr id="3" name="Content Placeholder 2"/>
          <p:cNvSpPr>
            <a:spLocks noGrp="1"/>
          </p:cNvSpPr>
          <p:nvPr>
            <p:ph idx="1"/>
          </p:nvPr>
        </p:nvSpPr>
        <p:spPr>
          <a:xfrm>
            <a:off x="457200" y="2209800"/>
            <a:ext cx="8229600" cy="3810001"/>
          </a:xfrm>
        </p:spPr>
        <p:txBody>
          <a:bodyPr>
            <a:normAutofit/>
          </a:bodyPr>
          <a:lstStyle/>
          <a:p>
            <a:pPr marL="0" indent="0">
              <a:buNone/>
            </a:pPr>
            <a:r>
              <a:rPr lang="en-US" altLang="en-US" sz="2000" dirty="0"/>
              <a:t>The purchase of a commodity or service that is non-competitive in specifications or use and is available from a single vendor</a:t>
            </a:r>
            <a:r>
              <a:rPr lang="en-US" altLang="en-US" sz="2000" dirty="0" smtClean="0"/>
              <a:t>.</a:t>
            </a:r>
          </a:p>
          <a:p>
            <a:pPr marL="0" indent="0">
              <a:buNone/>
            </a:pPr>
            <a:endParaRPr lang="en-US" altLang="en-US" sz="2000" dirty="0"/>
          </a:p>
          <a:p>
            <a:r>
              <a:rPr lang="en-US" altLang="en-US" sz="2000" dirty="0"/>
              <a:t>Consulting services are </a:t>
            </a:r>
            <a:r>
              <a:rPr lang="en-US" altLang="en-US" sz="2000" u="sng" dirty="0"/>
              <a:t>never</a:t>
            </a:r>
            <a:r>
              <a:rPr lang="en-US" altLang="en-US" sz="2000" dirty="0"/>
              <a:t> a sole source</a:t>
            </a:r>
            <a:r>
              <a:rPr lang="en-US" altLang="en-US" sz="2000" dirty="0" smtClean="0"/>
              <a:t>.</a:t>
            </a:r>
          </a:p>
          <a:p>
            <a:pPr marL="0" indent="0">
              <a:buNone/>
            </a:pPr>
            <a:r>
              <a:rPr lang="en-US" altLang="en-US" sz="2000" dirty="0" smtClean="0"/>
              <a:t> </a:t>
            </a:r>
            <a:endParaRPr lang="en-US" altLang="en-US" sz="2000" dirty="0"/>
          </a:p>
          <a:p>
            <a:r>
              <a:rPr lang="en-US" altLang="en-US" sz="2000" dirty="0"/>
              <a:t>If a commodity or service is available from more than one individual or vendor, it is not a sole source.</a:t>
            </a:r>
          </a:p>
          <a:p>
            <a:endParaRPr lang="en-US" dirty="0"/>
          </a:p>
        </p:txBody>
      </p:sp>
    </p:spTree>
    <p:extLst>
      <p:ext uri="{BB962C8B-B14F-4D97-AF65-F5344CB8AC3E}">
        <p14:creationId xmlns:p14="http://schemas.microsoft.com/office/powerpoint/2010/main" val="12992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Classification Determination</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r>
              <a:rPr lang="en-US" altLang="en-US" sz="2000" dirty="0"/>
              <a:t>The University must have a reasonable basis for treating the </a:t>
            </a:r>
            <a:r>
              <a:rPr lang="en-US" altLang="en-US" sz="2000" dirty="0" smtClean="0"/>
              <a:t>individual </a:t>
            </a:r>
            <a:r>
              <a:rPr lang="en-US" altLang="en-US" sz="2000" dirty="0"/>
              <a:t>as an independent contractor.  </a:t>
            </a:r>
            <a:endParaRPr lang="en-US" altLang="en-US" sz="2000" dirty="0" smtClean="0"/>
          </a:p>
          <a:p>
            <a:pPr marL="0" indent="0">
              <a:buNone/>
            </a:pPr>
            <a:endParaRPr lang="en-US" altLang="en-US" sz="2000" dirty="0"/>
          </a:p>
          <a:p>
            <a:r>
              <a:rPr lang="en-US" altLang="en-US" sz="2000" dirty="0"/>
              <a:t>This may consist of reasonable reliance on precedent, recognized industry practice, IRS rulings, or other reasonable basis</a:t>
            </a:r>
            <a:r>
              <a:rPr lang="en-US" altLang="en-US" sz="2000" dirty="0" smtClean="0"/>
              <a:t>.</a:t>
            </a:r>
          </a:p>
          <a:p>
            <a:pPr marL="0" indent="0">
              <a:buNone/>
            </a:pPr>
            <a:endParaRPr lang="en-US" altLang="en-US" sz="2000" dirty="0"/>
          </a:p>
          <a:p>
            <a:r>
              <a:rPr lang="en-US" altLang="en-US" sz="2000" dirty="0"/>
              <a:t>The IRS has developed the Independent Contractor checklist to determine whether a reasonable basis exists.  </a:t>
            </a:r>
          </a:p>
          <a:p>
            <a:endParaRPr lang="en-US" dirty="0"/>
          </a:p>
        </p:txBody>
      </p:sp>
    </p:spTree>
    <p:extLst>
      <p:ext uri="{BB962C8B-B14F-4D97-AF65-F5344CB8AC3E}">
        <p14:creationId xmlns:p14="http://schemas.microsoft.com/office/powerpoint/2010/main" val="27563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3200" dirty="0" smtClean="0">
                <a:solidFill>
                  <a:srgbClr val="782F40"/>
                </a:solidFill>
              </a:rPr>
              <a:t>Classification Determination</a:t>
            </a:r>
            <a:endParaRPr lang="en-US" sz="3200" dirty="0">
              <a:solidFill>
                <a:srgbClr val="782F40"/>
              </a:solidFill>
            </a:endParaRPr>
          </a:p>
        </p:txBody>
      </p:sp>
      <p:sp>
        <p:nvSpPr>
          <p:cNvPr id="3" name="Content Placeholder 2"/>
          <p:cNvSpPr>
            <a:spLocks noGrp="1"/>
          </p:cNvSpPr>
          <p:nvPr>
            <p:ph idx="1"/>
          </p:nvPr>
        </p:nvSpPr>
        <p:spPr>
          <a:xfrm>
            <a:off x="457200" y="2057400"/>
            <a:ext cx="8229600" cy="3962401"/>
          </a:xfrm>
        </p:spPr>
        <p:txBody>
          <a:bodyPr>
            <a:normAutofit/>
          </a:bodyPr>
          <a:lstStyle/>
          <a:p>
            <a:r>
              <a:rPr lang="en-US" altLang="en-US" sz="2000" dirty="0"/>
              <a:t>To be sure the </a:t>
            </a:r>
            <a:r>
              <a:rPr lang="en-US" altLang="en-US" sz="2000" dirty="0" smtClean="0"/>
              <a:t>individual </a:t>
            </a:r>
            <a:r>
              <a:rPr lang="en-US" altLang="en-US" sz="2000" dirty="0"/>
              <a:t>you are contracting meets the legal requirements for classification as an independent contractor, we recommend that the checklist be completed by the requisitioning department prior to submitting a requisition to </a:t>
            </a:r>
            <a:r>
              <a:rPr lang="en-US" altLang="en-US" sz="2000" dirty="0" smtClean="0"/>
              <a:t>Procurement Services. </a:t>
            </a:r>
          </a:p>
          <a:p>
            <a:pPr marL="0" indent="0">
              <a:buNone/>
            </a:pPr>
            <a:r>
              <a:rPr lang="en-US" altLang="en-US" sz="2000" dirty="0" smtClean="0"/>
              <a:t> </a:t>
            </a:r>
            <a:endParaRPr lang="en-US" altLang="en-US" sz="2000" dirty="0"/>
          </a:p>
          <a:p>
            <a:r>
              <a:rPr lang="en-US" altLang="en-US" sz="2000" dirty="0"/>
              <a:t>Only documentation prepared contemporaneous to the classification determination is persuasive to the IRS. </a:t>
            </a:r>
          </a:p>
          <a:p>
            <a:endParaRPr lang="en-US" sz="2000" dirty="0"/>
          </a:p>
        </p:txBody>
      </p:sp>
    </p:spTree>
    <p:extLst>
      <p:ext uri="{BB962C8B-B14F-4D97-AF65-F5344CB8AC3E}">
        <p14:creationId xmlns:p14="http://schemas.microsoft.com/office/powerpoint/2010/main" val="12059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19200"/>
          </a:xfrm>
        </p:spPr>
        <p:txBody>
          <a:bodyPr>
            <a:normAutofit/>
          </a:bodyPr>
          <a:lstStyle/>
          <a:p>
            <a:r>
              <a:rPr lang="en-US" sz="3200" dirty="0" smtClean="0">
                <a:solidFill>
                  <a:srgbClr val="782F40"/>
                </a:solidFill>
              </a:rPr>
              <a:t>Classification Determination</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normAutofit/>
          </a:bodyPr>
          <a:lstStyle/>
          <a:p>
            <a:r>
              <a:rPr lang="en-US" altLang="en-US" sz="2000" dirty="0"/>
              <a:t>It is always best to complete </a:t>
            </a:r>
            <a:r>
              <a:rPr lang="en-US" altLang="en-US" sz="2000" dirty="0" smtClean="0"/>
              <a:t>the Procurement Services form for Independent </a:t>
            </a:r>
            <a:r>
              <a:rPr lang="en-US" altLang="en-US" sz="2000" dirty="0"/>
              <a:t>Contractor/Contractual Services Checklist for all Individuals who will be paid more than $500 per calendar year. </a:t>
            </a:r>
            <a:endParaRPr lang="en-US" altLang="en-US" sz="2000" dirty="0" smtClean="0"/>
          </a:p>
          <a:p>
            <a:pPr marL="0" indent="0">
              <a:buNone/>
            </a:pPr>
            <a:endParaRPr lang="en-US" altLang="en-US" sz="2000" dirty="0"/>
          </a:p>
          <a:p>
            <a:r>
              <a:rPr lang="en-US" altLang="en-US" sz="2000" dirty="0"/>
              <a:t>Completed forms should be kept in department’s files in the event they are audited by IRS regarding a worker classification issue.</a:t>
            </a:r>
          </a:p>
          <a:p>
            <a:endParaRPr lang="en-US" dirty="0"/>
          </a:p>
        </p:txBody>
      </p:sp>
    </p:spTree>
    <p:extLst>
      <p:ext uri="{BB962C8B-B14F-4D97-AF65-F5344CB8AC3E}">
        <p14:creationId xmlns:p14="http://schemas.microsoft.com/office/powerpoint/2010/main" val="3999555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r>
              <a:rPr lang="en-US" sz="3200" dirty="0" smtClean="0">
                <a:solidFill>
                  <a:srgbClr val="782F40"/>
                </a:solidFill>
              </a:rPr>
              <a:t>Classification Determination</a:t>
            </a:r>
            <a:endParaRPr lang="en-US" sz="3200" dirty="0">
              <a:solidFill>
                <a:srgbClr val="782F40"/>
              </a:solidFill>
            </a:endParaRPr>
          </a:p>
        </p:txBody>
      </p:sp>
      <p:sp>
        <p:nvSpPr>
          <p:cNvPr id="3" name="Content Placeholder 2"/>
          <p:cNvSpPr>
            <a:spLocks noGrp="1"/>
          </p:cNvSpPr>
          <p:nvPr>
            <p:ph idx="1"/>
          </p:nvPr>
        </p:nvSpPr>
        <p:spPr>
          <a:xfrm>
            <a:off x="457200" y="2286000"/>
            <a:ext cx="8229600" cy="3733801"/>
          </a:xfrm>
        </p:spPr>
        <p:txBody>
          <a:bodyPr>
            <a:normAutofit/>
          </a:bodyPr>
          <a:lstStyle/>
          <a:p>
            <a:pPr marL="0" indent="0">
              <a:buNone/>
            </a:pPr>
            <a:endParaRPr lang="en-US" altLang="en-US" sz="2000" dirty="0" smtClean="0"/>
          </a:p>
          <a:p>
            <a:pPr marL="0" indent="0">
              <a:buNone/>
            </a:pPr>
            <a:endParaRPr lang="en-US" altLang="en-US" sz="2000" dirty="0"/>
          </a:p>
          <a:p>
            <a:pPr marL="0" indent="0">
              <a:buNone/>
            </a:pPr>
            <a:r>
              <a:rPr lang="en-US" altLang="en-US" sz="2000" dirty="0"/>
              <a:t>Independent Contractor </a:t>
            </a:r>
            <a:r>
              <a:rPr lang="en-US" altLang="en-US" sz="2000" dirty="0" smtClean="0"/>
              <a:t>Checklist: </a:t>
            </a:r>
          </a:p>
          <a:p>
            <a:pPr marL="0" indent="0">
              <a:buNone/>
            </a:pPr>
            <a:endParaRPr lang="en-US" altLang="en-US" sz="2000" dirty="0"/>
          </a:p>
          <a:p>
            <a:pPr marL="0" indent="0">
              <a:buNone/>
            </a:pPr>
            <a:r>
              <a:rPr lang="en-US" altLang="en-US" sz="2000" dirty="0" smtClean="0">
                <a:hlinkClick r:id="rId2"/>
              </a:rPr>
              <a:t>http</a:t>
            </a:r>
            <a:r>
              <a:rPr lang="en-US" altLang="en-US" sz="2000" dirty="0">
                <a:hlinkClick r:id="rId2"/>
              </a:rPr>
              <a:t>://procurement.fsu.edu/Forms</a:t>
            </a:r>
            <a:r>
              <a:rPr lang="en-US" altLang="en-US" sz="2000" dirty="0"/>
              <a:t> </a:t>
            </a:r>
            <a:r>
              <a:rPr lang="en-US" altLang="en-US" sz="2000" dirty="0" smtClean="0"/>
              <a:t> </a:t>
            </a:r>
            <a:endParaRPr lang="en-US" altLang="en-US" sz="2000" dirty="0"/>
          </a:p>
          <a:p>
            <a:pPr marL="0" indent="0">
              <a:buNone/>
            </a:pPr>
            <a:endParaRPr lang="en-US" altLang="en-US" sz="2000" dirty="0"/>
          </a:p>
          <a:p>
            <a:pPr>
              <a:buFontTx/>
              <a:buNone/>
            </a:pPr>
            <a:r>
              <a:rPr lang="en-US" altLang="en-US" dirty="0"/>
              <a:t>    </a:t>
            </a:r>
          </a:p>
          <a:p>
            <a:endParaRPr lang="en-US" dirty="0"/>
          </a:p>
        </p:txBody>
      </p:sp>
    </p:spTree>
    <p:extLst>
      <p:ext uri="{BB962C8B-B14F-4D97-AF65-F5344CB8AC3E}">
        <p14:creationId xmlns:p14="http://schemas.microsoft.com/office/powerpoint/2010/main" val="2179403257"/>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4C1A5CC636C8346A14840E317CE50D0" ma:contentTypeVersion="1" ma:contentTypeDescription="Create a new document." ma:contentTypeScope="" ma:versionID="1832ab25fc629616d697a73249f75748">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7F777B-2911-4F76-85B2-EE0F8120EC78}">
  <ds:schemaRefs>
    <ds:schemaRef ds:uri="http://purl.org/dc/dcmitype/"/>
    <ds:schemaRef ds:uri="http://schemas.microsoft.com/sharepoint/v3"/>
    <ds:schemaRef ds:uri="http://purl.org/dc/terms/"/>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718593DC-0A2F-4895-807A-809709342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B56A7D-AED5-4A40-9D83-0FC15A48C0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5513</TotalTime>
  <Words>4225</Words>
  <Application>Microsoft Office PowerPoint</Application>
  <PresentationFormat>On-screen Show (4:3)</PresentationFormat>
  <Paragraphs>309</Paragraphs>
  <Slides>53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Calibri</vt:lpstr>
      <vt:lpstr>Office Theme</vt:lpstr>
      <vt:lpstr>Contractual Services</vt:lpstr>
      <vt:lpstr>Examples of Contractual Services</vt:lpstr>
      <vt:lpstr>Independent Contractors</vt:lpstr>
      <vt:lpstr>Determining Worker Classification</vt:lpstr>
      <vt:lpstr>Worker Classification</vt:lpstr>
      <vt:lpstr>Classification Determination</vt:lpstr>
      <vt:lpstr>Classification Determination</vt:lpstr>
      <vt:lpstr>Classification Determination</vt:lpstr>
      <vt:lpstr>Classification Determination</vt:lpstr>
      <vt:lpstr>Independent Contractors</vt:lpstr>
      <vt:lpstr>Employer Relationships</vt:lpstr>
      <vt:lpstr>Worker Classification</vt:lpstr>
      <vt:lpstr>Reporting Consistency</vt:lpstr>
      <vt:lpstr>Substantive Consistency</vt:lpstr>
      <vt:lpstr>Reasonable Basis</vt:lpstr>
      <vt:lpstr>Control Elements</vt:lpstr>
      <vt:lpstr>Financial Control</vt:lpstr>
      <vt:lpstr>Behavioral Control</vt:lpstr>
      <vt:lpstr>Behavioral Control - Overview</vt:lpstr>
      <vt:lpstr>Type of Relationship</vt:lpstr>
      <vt:lpstr>Additional Resources from the IRS</vt:lpstr>
      <vt:lpstr>No Employees Allowed!</vt:lpstr>
      <vt:lpstr>FSU Employee Payments</vt:lpstr>
      <vt:lpstr>Taxable Income</vt:lpstr>
      <vt:lpstr>Requisitions For Contractual Services</vt:lpstr>
      <vt:lpstr>Requisitions For Contractual Services</vt:lpstr>
      <vt:lpstr>Requisitions For Contractual Services</vt:lpstr>
      <vt:lpstr>Requisitions For Contractual Services</vt:lpstr>
      <vt:lpstr>Blanket Orders For Contractual Services</vt:lpstr>
      <vt:lpstr>Contracting With Or Paying Honoraria To Foreign Individuals</vt:lpstr>
      <vt:lpstr>Do You Want To Own And Use What You’re Buying?</vt:lpstr>
      <vt:lpstr>Examples</vt:lpstr>
      <vt:lpstr>Work For Hire</vt:lpstr>
      <vt:lpstr>Competitive Solicitation Requirements</vt:lpstr>
      <vt:lpstr>Over $1 Million…Special Handling Required</vt:lpstr>
      <vt:lpstr>Completion Of Contractual Services</vt:lpstr>
      <vt:lpstr>Contractor Payments</vt:lpstr>
      <vt:lpstr>Change Orders</vt:lpstr>
      <vt:lpstr>Change Orders</vt:lpstr>
      <vt:lpstr>Additional Compensation Prohibited:</vt:lpstr>
      <vt:lpstr>Additional Compensation Continued…</vt:lpstr>
      <vt:lpstr>Additional Compensation May Be Permitted…</vt:lpstr>
      <vt:lpstr>Definitions</vt:lpstr>
      <vt:lpstr>Artistic Services</vt:lpstr>
      <vt:lpstr>Consultant Or Research Consultant</vt:lpstr>
      <vt:lpstr>Contract Administrator</vt:lpstr>
      <vt:lpstr>Contract Manager</vt:lpstr>
      <vt:lpstr>Contractor / Vendor</vt:lpstr>
      <vt:lpstr>Contractual Service</vt:lpstr>
      <vt:lpstr>Honorarium: A Token Of Appreciation</vt:lpstr>
      <vt:lpstr>Lecturer</vt:lpstr>
      <vt:lpstr>Payment Upon Completion</vt:lpstr>
      <vt:lpstr>Sole Source Purchase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Gibson, Karen</cp:lastModifiedBy>
  <cp:revision>321</cp:revision>
  <cp:lastPrinted>2014-06-12T13:11:33Z</cp:lastPrinted>
  <dcterms:created xsi:type="dcterms:W3CDTF">2011-05-26T14:27:30Z</dcterms:created>
  <dcterms:modified xsi:type="dcterms:W3CDTF">2016-03-11T21:07:33Z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0x01010034C1A5CC636C8346A14840E317CE50D0</vt:lpwstr>
  </property>
</Properties>
</file>