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063AD-B03F-469F-8BB7-5C3E0532C65E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3522C-1ED3-4930-8D17-490C5697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FSU </a:t>
            </a:r>
            <a:r>
              <a:rPr lang="en-US" dirty="0" smtClean="0"/>
              <a:t>P-Card </a:t>
            </a:r>
            <a:r>
              <a:rPr lang="en-US" dirty="0"/>
              <a:t>program was implemented in 1998 to facilitate departments in purchasing small dollar commodities and reduce the time for these purchases.  Deans/Directors/Department Heads </a:t>
            </a:r>
            <a:r>
              <a:rPr lang="en-US" dirty="0" smtClean="0"/>
              <a:t>determine </a:t>
            </a:r>
            <a:r>
              <a:rPr lang="en-US" dirty="0"/>
              <a:t>who is eligible to obtain a </a:t>
            </a:r>
            <a:r>
              <a:rPr lang="en-US" dirty="0" smtClean="0"/>
              <a:t>P-Card </a:t>
            </a:r>
            <a:r>
              <a:rPr lang="en-US" dirty="0"/>
              <a:t>and those assigned to proxy charges for </a:t>
            </a:r>
            <a:r>
              <a:rPr lang="en-US" dirty="0" smtClean="0"/>
              <a:t>the cardholders in </a:t>
            </a:r>
            <a:r>
              <a:rPr lang="en-US" dirty="0"/>
              <a:t>their </a:t>
            </a:r>
            <a:r>
              <a:rPr lang="en-US" dirty="0" smtClean="0"/>
              <a:t>departments</a:t>
            </a:r>
            <a:r>
              <a:rPr lang="en-US" dirty="0"/>
              <a:t>.   </a:t>
            </a:r>
            <a:r>
              <a:rPr lang="en-US" dirty="0" smtClean="0"/>
              <a:t>P-Cards </a:t>
            </a:r>
            <a:r>
              <a:rPr lang="en-US" dirty="0"/>
              <a:t>are to be issued to only USPS, A&amp;P, and long term OPS FSU employees.  The cards are issued by Bank of America to employees that are certified and approved by their </a:t>
            </a:r>
            <a:r>
              <a:rPr lang="en-US" dirty="0" smtClean="0"/>
              <a:t>management </a:t>
            </a:r>
            <a:r>
              <a:rPr lang="en-US" dirty="0"/>
              <a:t>and Procurement Services.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smtClean="0"/>
              <a:t>P-Card </a:t>
            </a:r>
            <a:r>
              <a:rPr lang="en-US" dirty="0"/>
              <a:t>works just like a regular VISA credit card.  It is fast and easy, no waiting for a purchase order to be processed.  Vendors are paid within 72 hours of the purchase.  There is paperwork that cardholders </a:t>
            </a:r>
            <a:r>
              <a:rPr lang="en-US" dirty="0" smtClean="0"/>
              <a:t>must maintain </a:t>
            </a:r>
            <a:r>
              <a:rPr lang="en-US" dirty="0"/>
              <a:t>and provide to their proxies as backup for these charges.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CBFA-E316-494C-B4F5-D65E43B533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FSU </a:t>
            </a:r>
            <a:r>
              <a:rPr lang="en-US" dirty="0" smtClean="0"/>
              <a:t>P-Card </a:t>
            </a:r>
            <a:r>
              <a:rPr lang="en-US" dirty="0"/>
              <a:t>program was implemented in 1998 to facilitate departments in purchasing small dollar commodities and reduce the time for these purchases.  Deans/Directors/Department Heads </a:t>
            </a:r>
            <a:r>
              <a:rPr lang="en-US" dirty="0" smtClean="0"/>
              <a:t>determine </a:t>
            </a:r>
            <a:r>
              <a:rPr lang="en-US" dirty="0"/>
              <a:t>who is eligible to obtain a </a:t>
            </a:r>
            <a:r>
              <a:rPr lang="en-US" dirty="0" smtClean="0"/>
              <a:t>P-Card </a:t>
            </a:r>
            <a:r>
              <a:rPr lang="en-US" dirty="0"/>
              <a:t>and those assigned to proxy charges for </a:t>
            </a:r>
            <a:r>
              <a:rPr lang="en-US" dirty="0" smtClean="0"/>
              <a:t>the cardholders in </a:t>
            </a:r>
            <a:r>
              <a:rPr lang="en-US" dirty="0"/>
              <a:t>their </a:t>
            </a:r>
            <a:r>
              <a:rPr lang="en-US" dirty="0" smtClean="0"/>
              <a:t>departments</a:t>
            </a:r>
            <a:r>
              <a:rPr lang="en-US" dirty="0"/>
              <a:t>.   </a:t>
            </a:r>
            <a:r>
              <a:rPr lang="en-US" dirty="0" smtClean="0"/>
              <a:t>P-Cards </a:t>
            </a:r>
            <a:r>
              <a:rPr lang="en-US" dirty="0"/>
              <a:t>are to be issued to only USPS, A&amp;P, and long term OPS FSU employees.  The cards are issued by Bank of America to employees that are certified and approved by their </a:t>
            </a:r>
            <a:r>
              <a:rPr lang="en-US" dirty="0" smtClean="0"/>
              <a:t>management </a:t>
            </a:r>
            <a:r>
              <a:rPr lang="en-US" dirty="0"/>
              <a:t>and Procurement Services.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smtClean="0"/>
              <a:t>P-Card </a:t>
            </a:r>
            <a:r>
              <a:rPr lang="en-US" dirty="0"/>
              <a:t>works just like a regular VISA credit card.  It is fast and easy, no waiting for a purchase order to be processed.  Vendors are paid within 72 hours of the purchase.  There is paperwork that cardholders </a:t>
            </a:r>
            <a:r>
              <a:rPr lang="en-US" dirty="0" smtClean="0"/>
              <a:t>must maintain </a:t>
            </a:r>
            <a:r>
              <a:rPr lang="en-US" dirty="0"/>
              <a:t>and provide to their proxies as backup for these charges.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CBFA-E316-494C-B4F5-D65E43B533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68C702-4398-4698-B67E-2DE6D8772814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BB6D81-40B2-4666-89C1-B960DD75ADF1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E0433C-4536-44B2-AAB7-0B7C46B3F29B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5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EBF6F-D16F-42FE-B6FB-A378C51E7AB1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275E-8380-4EE4-B499-AB5CB17D1F3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•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53544D1D-AF4F-4923-AA48-26DAF01F97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1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BA2B-43B6-4D04-A78D-4F4490ED16D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4AFEDAC8-EC19-4D44-B167-15676E578DD6}" type="slidenum">
              <a:rPr lang="en-US" smtClean="0">
                <a:solidFill>
                  <a:prstClr val="black"/>
                </a:solidFill>
              </a:rPr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2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08DD0D-A249-41D4-92C4-80CB7155174C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38E03-5A52-4D2E-A4E9-593B3F174772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45E583-2BAF-4659-9B58-B38A2929C1B2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D4BD5-F163-4457-AA72-87F5D40F9C75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1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927E6-2617-4D0A-AF05-78F936DA9408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38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3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D854E-C161-48F5-9C6F-2ACCCC64A434}" type="datetime1">
              <a:rPr lang="en-US">
                <a:solidFill>
                  <a:prstClr val="black"/>
                </a:solidFill>
              </a:rPr>
              <a:pPr/>
              <a:t>12/17/2015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5F578B-070F-4A64-B4E7-09EBF90274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339599"/>
            <a:ext cx="9144000" cy="5184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1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6261027"/>
            <a:ext cx="9144000" cy="63575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 flipV="1">
            <a:off x="0" y="6179169"/>
            <a:ext cx="9144000" cy="69933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87819" y="644250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C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2016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970416" y="645883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C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EF80C7B3-50C1-40A2-9411-E5A41289B86D}" type="slidenum">
              <a:rPr lang="en-US" sz="1200">
                <a:solidFill>
                  <a:srgbClr val="2C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rgbClr val="2C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97523" cy="557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6340151"/>
            <a:ext cx="1752600" cy="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milburn\Documents\Readiri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curement.fsu.edu/sites/default/files/media/doc/Training/BlackboardEnroll_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ntroller.vpfa.fsu.edu/sites/default/files/media/forms/General_Accounting/Departmental%20Online%20Journal%20Entry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972" y="2057400"/>
            <a:ext cx="76209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P-Card </a:t>
            </a:r>
            <a:r>
              <a:rPr lang="en-US" sz="40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</a:t>
            </a:r>
          </a:p>
          <a:p>
            <a:pPr algn="ctr"/>
            <a:r>
              <a:rPr lang="en-US" sz="40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Aid</a:t>
            </a:r>
            <a:endParaRPr lang="en-US" sz="40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6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819174"/>
            <a:ext cx="55626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A "</a:t>
            </a:r>
            <a:r>
              <a:rPr lang="en-US" sz="1200" b="1" dirty="0"/>
              <a:t>Yes</a:t>
            </a:r>
            <a:r>
              <a:rPr lang="en-US" sz="1200" dirty="0"/>
              <a:t>" in the </a:t>
            </a:r>
            <a:r>
              <a:rPr lang="en-US" sz="1200" b="1" dirty="0"/>
              <a:t>Multiple Budgets </a:t>
            </a:r>
            <a:r>
              <a:rPr lang="en-US" sz="1200" dirty="0"/>
              <a:t>column indicates the transaction was allocated to multiple budgets and the full budget allocation cannot be displayed on the Reconciliation Form.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 smtClean="0"/>
              <a:t>     In </a:t>
            </a:r>
            <a:r>
              <a:rPr lang="en-US" sz="1200" dirty="0"/>
              <a:t>order to show the full budget allocation, you must attach a copy of the P-Card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Query </a:t>
            </a:r>
            <a:r>
              <a:rPr lang="en-US" sz="1200" b="1" dirty="0"/>
              <a:t>FSU_DPT_PCARD_TRANS_INFO </a:t>
            </a:r>
            <a:r>
              <a:rPr lang="en-US" sz="1200" dirty="0"/>
              <a:t>to your documentation before </a:t>
            </a:r>
            <a:r>
              <a:rPr lang="en-US" sz="1200" dirty="0" smtClean="0"/>
              <a:t>emailing.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 smtClean="0"/>
              <a:t>     See </a:t>
            </a:r>
            <a:r>
              <a:rPr lang="en-US" sz="1200" dirty="0"/>
              <a:t>the "</a:t>
            </a:r>
            <a:r>
              <a:rPr lang="en-US" sz="1200" u="sng" dirty="0"/>
              <a:t>Using the Purchasing Card Query</a:t>
            </a:r>
            <a:r>
              <a:rPr lang="en-US" sz="1200" dirty="0"/>
              <a:t>" tutorial for more information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If budget information is blank, this indicates the transaction has not been paid in OMNI as of this report.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 smtClean="0"/>
              <a:t>     Once </a:t>
            </a:r>
            <a:r>
              <a:rPr lang="en-US" sz="1200" dirty="0"/>
              <a:t>the transaction has been paid in OMNI, you </a:t>
            </a:r>
            <a:r>
              <a:rPr lang="en-US" sz="1200" dirty="0" smtClean="0"/>
              <a:t>should </a:t>
            </a:r>
            <a:r>
              <a:rPr lang="en-US" sz="1200" dirty="0"/>
              <a:t>attach a copy of the </a:t>
            </a:r>
            <a:r>
              <a:rPr lang="en-US" sz="1200" dirty="0" smtClean="0"/>
              <a:t>P-Card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  <a:r>
              <a:rPr lang="en-US" sz="1200" dirty="0"/>
              <a:t>Query </a:t>
            </a:r>
            <a:r>
              <a:rPr lang="en-US" sz="1200" b="1" dirty="0"/>
              <a:t>FSU_DPT_PCARD_TRANS_INFO </a:t>
            </a:r>
            <a:r>
              <a:rPr lang="en-US" sz="1200" dirty="0"/>
              <a:t>results, showing the budget allocation, to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your </a:t>
            </a:r>
            <a:r>
              <a:rPr lang="en-US" sz="1200" dirty="0"/>
              <a:t>documentation before faxing or filing.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495874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57539"/>
            <a:ext cx="2971800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If you have a transaction that the cardholder made in the reconciliation month but is not listed, you can manually add it under the </a:t>
            </a:r>
            <a:r>
              <a:rPr lang="en-US" sz="1200" b="1" dirty="0"/>
              <a:t>List Pending Charges </a:t>
            </a:r>
            <a:r>
              <a:rPr lang="en-US" sz="1200" dirty="0"/>
              <a:t>section.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Track this transaction to the following month to ensure it is paid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Enter your cardholder's name into the </a:t>
            </a:r>
            <a:r>
              <a:rPr lang="en-US" sz="1200" b="1" dirty="0"/>
              <a:t>Cardholder's Name </a:t>
            </a:r>
            <a:r>
              <a:rPr lang="en-US" sz="1200" dirty="0"/>
              <a:t>field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Enter </a:t>
            </a:r>
            <a:r>
              <a:rPr lang="en-US" sz="1200" dirty="0"/>
              <a:t>the merchant's name into the </a:t>
            </a:r>
            <a:r>
              <a:rPr lang="en-US" sz="1200" b="1" dirty="0"/>
              <a:t>Merchant Name </a:t>
            </a:r>
            <a:r>
              <a:rPr lang="en-US" sz="1200" dirty="0"/>
              <a:t>field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Enter </a:t>
            </a:r>
            <a:r>
              <a:rPr lang="en-US" sz="1200" dirty="0"/>
              <a:t>the transaction date into the </a:t>
            </a:r>
            <a:r>
              <a:rPr lang="en-US" sz="1200" b="1" dirty="0"/>
              <a:t>Trans Date </a:t>
            </a:r>
            <a:r>
              <a:rPr lang="en-US" sz="1200" dirty="0"/>
              <a:t>field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Enter </a:t>
            </a:r>
            <a:r>
              <a:rPr lang="en-US" sz="1200" dirty="0"/>
              <a:t>the transaction amount into the </a:t>
            </a:r>
            <a:r>
              <a:rPr lang="en-US" sz="1200" b="1" dirty="0"/>
              <a:t>Trans </a:t>
            </a:r>
            <a:r>
              <a:rPr lang="en-US" sz="1200" b="1" dirty="0" smtClean="0"/>
              <a:t>Amt. </a:t>
            </a:r>
            <a:r>
              <a:rPr lang="en-US" sz="1200" dirty="0"/>
              <a:t>field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If you have additional pending transactions, continue add those charges under the</a:t>
            </a:r>
          </a:p>
          <a:p>
            <a:r>
              <a:rPr lang="en-US" sz="1200" b="1" dirty="0"/>
              <a:t>List Pending Charges </a:t>
            </a:r>
            <a:r>
              <a:rPr lang="en-US" sz="1200" dirty="0"/>
              <a:t>section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81000" y="495874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5386826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4267200"/>
            <a:ext cx="5562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2590800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Click the scrollbar to scroll back to the top</a:t>
            </a:r>
            <a:r>
              <a:rPr lang="en-US" sz="1200" dirty="0" smtClean="0"/>
              <a:t>.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 </a:t>
            </a:r>
            <a:r>
              <a:rPr lang="en-US" sz="1200" b="1" dirty="0"/>
              <a:t>Total Monthly Charges </a:t>
            </a:r>
            <a:r>
              <a:rPr lang="en-US" sz="1200" dirty="0"/>
              <a:t>have updated to include the pending charge you just </a:t>
            </a:r>
            <a:r>
              <a:rPr lang="en-US" sz="1200" dirty="0" smtClean="0"/>
              <a:t>added.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Print the form.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Once the form is printed, have the </a:t>
            </a:r>
            <a:r>
              <a:rPr lang="en-US" sz="1200" b="1" dirty="0"/>
              <a:t>Proxy</a:t>
            </a:r>
            <a:r>
              <a:rPr lang="en-US" sz="1200" dirty="0"/>
              <a:t>, </a:t>
            </a:r>
            <a:r>
              <a:rPr lang="en-US" sz="1200" b="1" dirty="0"/>
              <a:t>Cardholder</a:t>
            </a:r>
            <a:r>
              <a:rPr lang="en-US" sz="1200" dirty="0"/>
              <a:t>, and </a:t>
            </a:r>
            <a:r>
              <a:rPr lang="en-US" sz="1200" b="1" dirty="0"/>
              <a:t>Cardholder Supervisor </a:t>
            </a:r>
            <a:r>
              <a:rPr lang="en-US" sz="1200" dirty="0"/>
              <a:t>review the Reconciliation Form and the corresponding receipts and then sign and date the form attesting to the charges for the month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/>
              <a:t>NOTE: Proxy</a:t>
            </a:r>
            <a:r>
              <a:rPr lang="en-US" sz="1200" dirty="0"/>
              <a:t>, </a:t>
            </a:r>
            <a:r>
              <a:rPr lang="en-US" sz="1200" b="1" dirty="0"/>
              <a:t>Cardholder</a:t>
            </a:r>
            <a:r>
              <a:rPr lang="en-US" sz="1200" dirty="0"/>
              <a:t>, and </a:t>
            </a:r>
            <a:r>
              <a:rPr lang="en-US" sz="1200" b="1" dirty="0"/>
              <a:t>Cardholder Supervisor </a:t>
            </a:r>
            <a:r>
              <a:rPr lang="en-US" sz="1200" dirty="0"/>
              <a:t>signatures</a:t>
            </a:r>
            <a:r>
              <a:rPr lang="en-US" sz="1200" b="1" dirty="0"/>
              <a:t> </a:t>
            </a:r>
            <a:r>
              <a:rPr lang="en-US" sz="1200" dirty="0"/>
              <a:t>are required</a:t>
            </a:r>
            <a:r>
              <a:rPr lang="en-US" sz="1200" dirty="0" smtClean="0"/>
              <a:t>.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Email the </a:t>
            </a:r>
            <a:r>
              <a:rPr lang="en-US" sz="1200" dirty="0"/>
              <a:t>Reconciliation Form, corresponding receipts, and other </a:t>
            </a:r>
            <a:r>
              <a:rPr lang="en-US" sz="1200" dirty="0" smtClean="0"/>
              <a:t>documentation to </a:t>
            </a:r>
            <a:r>
              <a:rPr lang="en-US" sz="1200" b="1" dirty="0" smtClean="0"/>
              <a:t>pcardrecon@admin.fsu.edu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95874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57539"/>
            <a:ext cx="5984679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41133" y="5153785"/>
            <a:ext cx="55822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You have completed the Reconciliation Form for this cardholder.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If you have more than one cardholder, you will have to complete this form for each cardholder.</a:t>
            </a:r>
          </a:p>
        </p:txBody>
      </p:sp>
    </p:spTree>
    <p:extLst>
      <p:ext uri="{BB962C8B-B14F-4D97-AF65-F5344CB8AC3E}">
        <p14:creationId xmlns:p14="http://schemas.microsoft.com/office/powerpoint/2010/main" val="193986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43163"/>
            <a:ext cx="2771479" cy="1661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/>
              <a:t>NOTE: </a:t>
            </a:r>
            <a:r>
              <a:rPr lang="en-US" sz="1200" dirty="0"/>
              <a:t>There is a firm due date for the Reconciliation Forms. Fax the </a:t>
            </a:r>
            <a:r>
              <a:rPr lang="en-US" sz="1200" dirty="0" smtClean="0"/>
              <a:t>forms </a:t>
            </a:r>
            <a:r>
              <a:rPr lang="en-US" sz="1200" dirty="0"/>
              <a:t>by the due date to ensure no P-Cards are suspended in your department for non- compliance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Click the </a:t>
            </a:r>
            <a:r>
              <a:rPr lang="en-US" sz="1200" b="1" dirty="0"/>
              <a:t>Updated Faxes Pending </a:t>
            </a:r>
            <a:r>
              <a:rPr lang="en-US" sz="1200" dirty="0"/>
              <a:t>tab </a:t>
            </a:r>
            <a:r>
              <a:rPr lang="en-US" sz="1200" dirty="0" smtClean="0"/>
              <a:t>on </a:t>
            </a:r>
            <a:r>
              <a:rPr lang="en-US" sz="1200" dirty="0"/>
              <a:t>the bottom of the sheet</a:t>
            </a:r>
            <a:r>
              <a:rPr lang="en-US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96" y="1743163"/>
            <a:ext cx="5099563" cy="3527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95800" y="5029200"/>
            <a:ext cx="9144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9235" y="45720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Pending Faxes List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4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919" y="1606897"/>
            <a:ext cx="34290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Scroll </a:t>
            </a:r>
            <a:r>
              <a:rPr lang="en-US" sz="1200" dirty="0"/>
              <a:t>down until you find your department's name on the list</a:t>
            </a:r>
            <a:r>
              <a:rPr lang="en-US" sz="1200" dirty="0" smtClean="0"/>
              <a:t>. If there</a:t>
            </a:r>
          </a:p>
          <a:p>
            <a:r>
              <a:rPr lang="en-US" sz="1200" dirty="0" smtClean="0"/>
              <a:t>is a number next to your department name, then you have outstanding</a:t>
            </a:r>
          </a:p>
          <a:p>
            <a:r>
              <a:rPr lang="en-US" sz="1200" dirty="0"/>
              <a:t>f</a:t>
            </a:r>
            <a:r>
              <a:rPr lang="en-US" sz="1200" dirty="0" smtClean="0"/>
              <a:t>axes pending.</a:t>
            </a:r>
          </a:p>
          <a:p>
            <a:r>
              <a:rPr lang="en-US" sz="1200" dirty="0"/>
              <a:t>To view the details on your missing faxes, you must return to the </a:t>
            </a:r>
            <a:r>
              <a:rPr lang="en-US" sz="1200" b="1" dirty="0"/>
              <a:t>P-Card Blackboard site</a:t>
            </a:r>
            <a:r>
              <a:rPr lang="en-US" sz="1200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4902" y="52011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Pending Faxes List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6315075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4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Pending Faxes List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9852"/>
            <a:ext cx="4267200" cy="2237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099" y="1524000"/>
            <a:ext cx="278170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If you want to check for any pending faxes/reconciliations, go into Blackboard.</a:t>
            </a:r>
          </a:p>
          <a:p>
            <a:r>
              <a:rPr lang="en-US" sz="1200" dirty="0" smtClean="0"/>
              <a:t>Click </a:t>
            </a:r>
            <a:r>
              <a:rPr lang="en-US" sz="1200" dirty="0"/>
              <a:t>the </a:t>
            </a:r>
            <a:r>
              <a:rPr lang="en-US" sz="1200" b="1" dirty="0"/>
              <a:t>Faxes Pending </a:t>
            </a:r>
            <a:r>
              <a:rPr lang="en-US" sz="1200" dirty="0"/>
              <a:t>button on the left-hand menu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Click on the appropriate month</a:t>
            </a:r>
          </a:p>
          <a:p>
            <a:r>
              <a:rPr lang="en-US" sz="1200" dirty="0" smtClean="0"/>
              <a:t>Click the </a:t>
            </a:r>
            <a:r>
              <a:rPr lang="en-US" sz="1200" b="1" dirty="0" smtClean="0"/>
              <a:t>Faxes Pending (Employee Detail) </a:t>
            </a:r>
            <a:r>
              <a:rPr lang="en-US" sz="1200" dirty="0" smtClean="0"/>
              <a:t>sheet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8999"/>
            <a:ext cx="4781307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63716"/>
            <a:ext cx="3099335" cy="327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0032" y="5663716"/>
            <a:ext cx="1682368" cy="5084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1" y="3101345"/>
            <a:ext cx="6915150" cy="96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83820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Pending Faxes List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740" y="1524000"/>
            <a:ext cx="36327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spreadsheet opens up, select your department off the list</a:t>
            </a:r>
          </a:p>
          <a:p>
            <a:r>
              <a:rPr lang="en-US" sz="1200" dirty="0"/>
              <a:t>Find the Cardholders that have pending faxes </a:t>
            </a:r>
            <a:endParaRPr lang="en-US" sz="1200" dirty="0" smtClean="0"/>
          </a:p>
          <a:p>
            <a:r>
              <a:rPr lang="en-US" sz="1200" dirty="0" smtClean="0"/>
              <a:t>They will be marked with a red </a:t>
            </a:r>
            <a:r>
              <a:rPr lang="en-US" sz="1200" dirty="0" smtClean="0">
                <a:solidFill>
                  <a:srgbClr val="FF0000"/>
                </a:solidFill>
              </a:rPr>
              <a:t>“X”</a:t>
            </a:r>
          </a:p>
          <a:p>
            <a:r>
              <a:rPr lang="en-US" sz="1200" dirty="0" smtClean="0"/>
              <a:t>Those are the months that need to </a:t>
            </a:r>
            <a:r>
              <a:rPr lang="en-US" sz="1200" dirty="0"/>
              <a:t> </a:t>
            </a:r>
            <a:r>
              <a:rPr lang="en-US" sz="1200" dirty="0" smtClean="0"/>
              <a:t>be completed or re-sent</a:t>
            </a:r>
          </a:p>
        </p:txBody>
      </p:sp>
      <p:sp>
        <p:nvSpPr>
          <p:cNvPr id="4" name="Oval 3"/>
          <p:cNvSpPr/>
          <p:nvPr/>
        </p:nvSpPr>
        <p:spPr>
          <a:xfrm>
            <a:off x="7080986" y="3581400"/>
            <a:ext cx="304800" cy="60920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8386" y="4572000"/>
            <a:ext cx="5715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you have any questions regarding the reconciliation process or the pending faxes process, contact the P-Card Payment Processing Team found in the User Manual at procurement.fsu.edu.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596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92935"/>
            <a:ext cx="4644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P-Card Reconciliation</a:t>
            </a:r>
          </a:p>
          <a:p>
            <a:pPr algn="ctr"/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month, the Proxy is required to complete the P-Card Reconciliation Form for each of their Cardholders and have that form signed by the appropriate individuals in the department to ensure the p-card is being used appropriately and certify that the charges are for business use and are providing a benefit to the University.</a:t>
            </a:r>
          </a:p>
          <a:p>
            <a:endParaRPr lang="en-US" sz="2000" dirty="0" smtClean="0"/>
          </a:p>
          <a:p>
            <a:r>
              <a:rPr lang="en-US" sz="2000" dirty="0" smtClean="0"/>
              <a:t>For more information on the P-Card program visit </a:t>
            </a:r>
            <a:r>
              <a:rPr lang="en-US" sz="2000" u="sng" dirty="0" smtClean="0">
                <a:hlinkClick r:id="rId3" action="ppaction://hlinkfile"/>
              </a:rPr>
              <a:t>http://procurement.fsu.edu/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This job aid details the steps required to complete the monthly P-Card Reconciliation Form for cardholders.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752" y="450103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148444"/>
            <a:ext cx="3657601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  <a:r>
              <a:rPr lang="en-US" sz="2000" b="1" dirty="0" smtClean="0"/>
              <a:t>Key Information Required: </a:t>
            </a:r>
          </a:p>
          <a:p>
            <a:r>
              <a:rPr lang="en-US" sz="2000" dirty="0" smtClean="0"/>
              <a:t>Cardholder Employee ID </a:t>
            </a:r>
          </a:p>
          <a:p>
            <a:r>
              <a:rPr lang="en-US" sz="2000" dirty="0" smtClean="0"/>
              <a:t>Cardholder Receipts</a:t>
            </a:r>
          </a:p>
          <a:p>
            <a:endParaRPr lang="en-US" sz="2000" dirty="0" smtClean="0"/>
          </a:p>
          <a:p>
            <a:r>
              <a:rPr lang="en-US" sz="2000" dirty="0" smtClean="0"/>
              <a:t>Note: You must already be enrolled in the Purchasing Card Program to gain access to the reconciliation documents.  </a:t>
            </a:r>
            <a:r>
              <a:rPr lang="en-US" sz="2000" dirty="0"/>
              <a:t>To enroll go to: </a:t>
            </a:r>
            <a:r>
              <a:rPr lang="en-US" sz="2000" dirty="0" smtClean="0">
                <a:hlinkClick r:id="rId3"/>
              </a:rPr>
              <a:t>Enrolling in the Purchasing Card Blackboard Site Job Aid</a:t>
            </a:r>
            <a:r>
              <a:rPr lang="en-US" sz="2000" dirty="0" smtClean="0"/>
              <a:t> to enroll.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837945"/>
            <a:ext cx="2971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enrolled, log into </a:t>
            </a:r>
            <a:r>
              <a:rPr lang="en-US" dirty="0" err="1" smtClean="0"/>
              <a:t>myFSU</a:t>
            </a:r>
            <a:endParaRPr lang="en-US" dirty="0" smtClean="0"/>
          </a:p>
          <a:p>
            <a:r>
              <a:rPr lang="en-US" dirty="0" smtClean="0"/>
              <a:t>Select the Blackboard icon  </a:t>
            </a:r>
          </a:p>
          <a:p>
            <a:r>
              <a:rPr lang="en-US" dirty="0" smtClean="0"/>
              <a:t>Click Courses and Orgs Tab at the top of the page.</a:t>
            </a:r>
          </a:p>
        </p:txBody>
      </p:sp>
      <p:pic>
        <p:nvPicPr>
          <p:cNvPr id="1026" name="Picture 2" descr="C:\Users\nmilburn\Desktop\BB_BRAND_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08" y="2412913"/>
            <a:ext cx="327392" cy="3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879590"/>
            <a:ext cx="7194381" cy="1080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616376" y="5021094"/>
            <a:ext cx="1204662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43" y="1362141"/>
            <a:ext cx="4572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Select “Purchasing Card Program” from the list of Organizations.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“Recon Forms” from the list.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2764" y="609600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5681663" cy="1914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398508"/>
            <a:ext cx="221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674733"/>
            <a:ext cx="2219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3932"/>
            <a:ext cx="221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4406" y="2125929"/>
            <a:ext cx="2219325" cy="7807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4744455"/>
            <a:ext cx="752790" cy="25141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9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48" y="1514375"/>
            <a:ext cx="5384704" cy="435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019800" y="2438400"/>
            <a:ext cx="1143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3567" y="685800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60" y="2426368"/>
            <a:ext cx="2133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page opens up with all the different Fiscal Years (FY) listed.</a:t>
            </a:r>
          </a:p>
          <a:p>
            <a:r>
              <a:rPr lang="en-US" dirty="0" smtClean="0"/>
              <a:t>Select the FY that corresponds to the one you are reconciling.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6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90272"/>
            <a:ext cx="6641970" cy="321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567" y="685800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72805"/>
            <a:ext cx="5648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month you are reconciling by clicking the link.</a:t>
            </a:r>
          </a:p>
        </p:txBody>
      </p:sp>
      <p:sp>
        <p:nvSpPr>
          <p:cNvPr id="4" name="Oval 3"/>
          <p:cNvSpPr/>
          <p:nvPr/>
        </p:nvSpPr>
        <p:spPr>
          <a:xfrm>
            <a:off x="2743200" y="3909862"/>
            <a:ext cx="1447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364" y="495873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6" y="1524001"/>
            <a:ext cx="5816906" cy="4023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541" y="2819400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“Recon Form” tab at the bottom of the instruction page.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5181600"/>
            <a:ext cx="914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72" y="1449794"/>
            <a:ext cx="274320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Enter your department's name into the </a:t>
            </a:r>
            <a:r>
              <a:rPr lang="en-US" sz="1400" b="1" dirty="0"/>
              <a:t>Department Name </a:t>
            </a:r>
            <a:r>
              <a:rPr lang="en-US" sz="1400" dirty="0"/>
              <a:t>field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smtClean="0"/>
              <a:t>arrow to the right of the </a:t>
            </a:r>
            <a:r>
              <a:rPr lang="en-US" sz="1400" b="1" dirty="0"/>
              <a:t>Cardholder Name </a:t>
            </a:r>
            <a:r>
              <a:rPr lang="en-US" sz="1400" dirty="0"/>
              <a:t>field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Select </a:t>
            </a:r>
            <a:r>
              <a:rPr lang="en-US" sz="1400" dirty="0"/>
              <a:t>your cardholder's </a:t>
            </a:r>
            <a:r>
              <a:rPr lang="en-US" sz="1400" dirty="0" smtClean="0"/>
              <a:t>name.</a:t>
            </a:r>
          </a:p>
          <a:p>
            <a:r>
              <a:rPr lang="en-US" sz="1400" dirty="0" smtClean="0"/>
              <a:t>Go to the Cardholder Name field below and click </a:t>
            </a:r>
            <a:r>
              <a:rPr lang="en-US" sz="1400" dirty="0"/>
              <a:t>the filter button for the </a:t>
            </a:r>
            <a:r>
              <a:rPr lang="en-US" sz="1400" b="1" dirty="0"/>
              <a:t>Cardholder Name </a:t>
            </a:r>
            <a:r>
              <a:rPr lang="en-US" sz="1400" dirty="0"/>
              <a:t>list</a:t>
            </a:r>
            <a:r>
              <a:rPr lang="en-US" sz="1400" dirty="0" smtClean="0"/>
              <a:t>. Unselect the “Select All” and then find your cardholder’s name and select it, click “OK”.</a:t>
            </a:r>
          </a:p>
          <a:p>
            <a:r>
              <a:rPr lang="en-US" sz="1400" dirty="0" smtClean="0"/>
              <a:t>The cardholder name and their charges will populate the form.</a:t>
            </a:r>
          </a:p>
          <a:p>
            <a:r>
              <a:rPr lang="en-US" sz="1400" dirty="0" smtClean="0"/>
              <a:t>Enter the Proxy and supervisor’s names in the appropriate places manually.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5648325" cy="309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768" y="381000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1" y="1042242"/>
            <a:ext cx="2667000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Review all the transaction information for </a:t>
            </a:r>
            <a:r>
              <a:rPr lang="en-US" sz="1200" dirty="0" smtClean="0"/>
              <a:t>accuracy.  Check the following:</a:t>
            </a:r>
            <a:endParaRPr lang="en-US" sz="1200" dirty="0"/>
          </a:p>
          <a:p>
            <a:r>
              <a:rPr lang="en-US" sz="1200" dirty="0"/>
              <a:t> </a:t>
            </a:r>
            <a:r>
              <a:rPr lang="en-US" sz="1200" dirty="0" smtClean="0"/>
              <a:t>       Merchant</a:t>
            </a:r>
            <a:endParaRPr lang="en-US" sz="1200" dirty="0"/>
          </a:p>
          <a:p>
            <a:pPr lvl="0"/>
            <a:r>
              <a:rPr lang="en-US" sz="1200" dirty="0" smtClean="0"/>
              <a:t>        Description </a:t>
            </a:r>
            <a:r>
              <a:rPr lang="en-US" sz="1200" dirty="0"/>
              <a:t>input in OMNI by Proxy</a:t>
            </a:r>
          </a:p>
          <a:p>
            <a:pPr lvl="0"/>
            <a:r>
              <a:rPr lang="en-US" sz="1200" dirty="0" smtClean="0"/>
              <a:t>        Transaction </a:t>
            </a:r>
            <a:r>
              <a:rPr lang="en-US" sz="1200" dirty="0"/>
              <a:t>Date</a:t>
            </a:r>
          </a:p>
          <a:p>
            <a:pPr lvl="0"/>
            <a:r>
              <a:rPr lang="en-US" sz="1200" dirty="0" smtClean="0"/>
              <a:t>        Transaction </a:t>
            </a:r>
            <a:r>
              <a:rPr lang="en-US" sz="1200" dirty="0"/>
              <a:t>Amount</a:t>
            </a:r>
          </a:p>
          <a:p>
            <a:pPr lvl="0"/>
            <a:r>
              <a:rPr lang="en-US" sz="1200" dirty="0" smtClean="0"/>
              <a:t>        Budget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 </a:t>
            </a:r>
            <a:r>
              <a:rPr lang="en-US" sz="1200" dirty="0" smtClean="0"/>
              <a:t>If </a:t>
            </a:r>
            <a:r>
              <a:rPr lang="en-US" sz="1200" dirty="0"/>
              <a:t>you need to change a </a:t>
            </a:r>
            <a:r>
              <a:rPr lang="en-US" sz="1200" dirty="0" smtClean="0"/>
              <a:t>budget on a particular charge, </a:t>
            </a:r>
            <a:r>
              <a:rPr lang="en-US" sz="1200" dirty="0"/>
              <a:t>please submit the </a:t>
            </a:r>
            <a:r>
              <a:rPr lang="en-US" sz="1200" u="sng" dirty="0" smtClean="0">
                <a:hlinkClick r:id="rId2"/>
              </a:rPr>
              <a:t>Expenditure Journal Transfer Form</a:t>
            </a:r>
            <a:r>
              <a:rPr lang="en-US" sz="1200" u="sng" dirty="0" smtClean="0"/>
              <a:t> </a:t>
            </a:r>
            <a:r>
              <a:rPr lang="en-US" sz="1200" dirty="0" smtClean="0"/>
              <a:t>to </a:t>
            </a:r>
            <a:r>
              <a:rPr lang="en-US" sz="1200" dirty="0"/>
              <a:t>General Accounting</a:t>
            </a:r>
            <a:r>
              <a:rPr lang="en-US" sz="12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Check the </a:t>
            </a:r>
            <a:r>
              <a:rPr lang="en-US" sz="1200" b="1" dirty="0"/>
              <a:t>Multiple Budgets </a:t>
            </a:r>
            <a:r>
              <a:rPr lang="en-US" sz="1200" dirty="0"/>
              <a:t>column for your cardholder's </a:t>
            </a:r>
            <a:r>
              <a:rPr lang="en-US" sz="1200" dirty="0" smtClean="0"/>
              <a:t>transactions.</a:t>
            </a:r>
            <a:r>
              <a:rPr lang="en-US" sz="1200" dirty="0"/>
              <a:t> 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If there is a </a:t>
            </a:r>
            <a:r>
              <a:rPr lang="en-US" sz="1200" b="1" dirty="0" smtClean="0"/>
              <a:t>Yes</a:t>
            </a:r>
            <a:r>
              <a:rPr lang="en-US" sz="1200" dirty="0" smtClean="0"/>
              <a:t>, scroll down to the footnotes of the Reconciliation Form and take further action for the transaction. This will be explained on the next slide.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If you see a transaction that contains </a:t>
            </a:r>
            <a:r>
              <a:rPr lang="en-US" sz="1200" b="1" dirty="0"/>
              <a:t>no budget information</a:t>
            </a:r>
            <a:r>
              <a:rPr lang="en-US" sz="1200" dirty="0"/>
              <a:t>, you must scroll down to the footnotes of the Reconciliation Form and take </a:t>
            </a:r>
            <a:r>
              <a:rPr lang="en-US" sz="1200" dirty="0" smtClean="0"/>
              <a:t>the outlined further </a:t>
            </a:r>
            <a:r>
              <a:rPr lang="en-US" sz="1200" dirty="0"/>
              <a:t>action for the transaction.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81000" y="495874"/>
            <a:ext cx="626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4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P-Card Reconciliation Form</a:t>
            </a:r>
            <a:endParaRPr lang="en-US" sz="2400" b="1" dirty="0">
              <a:solidFill>
                <a:srgbClr val="64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3999"/>
            <a:ext cx="5838437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91000" y="19050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953000"/>
            <a:ext cx="6067037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851</Words>
  <Application>Microsoft Office PowerPoint</Application>
  <PresentationFormat>On-screen Show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Milburn, Nancy</dc:creator>
  <cp:lastModifiedBy>thettang@gmail.com</cp:lastModifiedBy>
  <cp:revision>35</cp:revision>
  <dcterms:created xsi:type="dcterms:W3CDTF">2015-12-02T16:27:05Z</dcterms:created>
  <dcterms:modified xsi:type="dcterms:W3CDTF">2015-12-17T20:04:18Z</dcterms:modified>
</cp:coreProperties>
</file>