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13" r:id="rId2"/>
    <p:sldId id="340" r:id="rId3"/>
    <p:sldId id="342" r:id="rId4"/>
    <p:sldId id="343" r:id="rId5"/>
    <p:sldId id="319" r:id="rId6"/>
    <p:sldId id="316" r:id="rId7"/>
    <p:sldId id="317" r:id="rId8"/>
    <p:sldId id="318" r:id="rId9"/>
    <p:sldId id="345" r:id="rId10"/>
    <p:sldId id="320" r:id="rId11"/>
    <p:sldId id="321" r:id="rId12"/>
    <p:sldId id="337" r:id="rId13"/>
    <p:sldId id="338" r:id="rId14"/>
    <p:sldId id="322" r:id="rId15"/>
    <p:sldId id="324" r:id="rId16"/>
    <p:sldId id="323" r:id="rId17"/>
    <p:sldId id="315" r:id="rId18"/>
    <p:sldId id="335" r:id="rId19"/>
    <p:sldId id="344" r:id="rId20"/>
    <p:sldId id="339" r:id="rId21"/>
    <p:sldId id="341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2823AEA-B062-4C27-963C-A871DD80BFE4}">
          <p14:sldIdLst>
            <p14:sldId id="313"/>
            <p14:sldId id="340"/>
            <p14:sldId id="342"/>
            <p14:sldId id="343"/>
            <p14:sldId id="319"/>
            <p14:sldId id="316"/>
            <p14:sldId id="317"/>
            <p14:sldId id="318"/>
            <p14:sldId id="345"/>
            <p14:sldId id="320"/>
            <p14:sldId id="321"/>
            <p14:sldId id="337"/>
            <p14:sldId id="338"/>
            <p14:sldId id="322"/>
            <p14:sldId id="324"/>
            <p14:sldId id="323"/>
            <p14:sldId id="315"/>
            <p14:sldId id="335"/>
            <p14:sldId id="344"/>
            <p14:sldId id="339"/>
            <p14:sldId id="34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2633"/>
    <a:srgbClr val="CEB888"/>
    <a:srgbClr val="782F40"/>
    <a:srgbClr val="2C2A29"/>
    <a:srgbClr val="FFFFFF"/>
    <a:srgbClr val="C5B783"/>
    <a:srgbClr val="660033"/>
    <a:srgbClr val="FF6600"/>
    <a:srgbClr val="3333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 autoAdjust="0"/>
    <p:restoredTop sz="94660"/>
  </p:normalViewPr>
  <p:slideViewPr>
    <p:cSldViewPr>
      <p:cViewPr varScale="1">
        <p:scale>
          <a:sx n="109" d="100"/>
          <a:sy n="109" d="100"/>
        </p:scale>
        <p:origin x="9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091" y="5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/>
          <a:lstStyle>
            <a:lvl1pPr algn="r">
              <a:defRPr sz="1200"/>
            </a:lvl1pPr>
          </a:lstStyle>
          <a:p>
            <a:fld id="{461C4E91-D306-4D98-B14A-A8281536390A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 anchor="b"/>
          <a:lstStyle>
            <a:lvl1pPr algn="r">
              <a:defRPr sz="1200"/>
            </a:lvl1pPr>
          </a:lstStyle>
          <a:p>
            <a:fld id="{7564D329-0521-43E6-8C3E-AC826CBBE4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33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/>
          <a:lstStyle>
            <a:lvl1pPr algn="r">
              <a:defRPr sz="1200"/>
            </a:lvl1pPr>
          </a:lstStyle>
          <a:p>
            <a:fld id="{F185DCF6-4374-4F59-825E-9C22BA42F7F8}" type="datetimeFigureOut">
              <a:rPr lang="en-US" smtClean="0"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40" tIns="46971" rIns="93940" bIns="4697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2"/>
            <a:ext cx="5661660" cy="4213383"/>
          </a:xfrm>
          <a:prstGeom prst="rect">
            <a:avLst/>
          </a:prstGeom>
        </p:spPr>
        <p:txBody>
          <a:bodyPr vert="horz" lIns="93940" tIns="46971" rIns="93940" bIns="4697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8153"/>
          </a:xfrm>
          <a:prstGeom prst="rect">
            <a:avLst/>
          </a:prstGeom>
        </p:spPr>
        <p:txBody>
          <a:bodyPr vert="horz" lIns="93940" tIns="46971" rIns="93940" bIns="46971" rtlCol="0" anchor="b"/>
          <a:lstStyle>
            <a:lvl1pPr algn="r">
              <a:defRPr sz="1200"/>
            </a:lvl1pPr>
          </a:lstStyle>
          <a:p>
            <a:fld id="{B826C91C-07F6-4542-AB73-BC02179EA8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23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Trainer: Refer to the syllabus for Hands On session details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6C91C-07F6-4542-AB73-BC02179EA8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7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9218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445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339599"/>
            <a:ext cx="9144000" cy="51840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895601"/>
            <a:ext cx="82296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6261027"/>
            <a:ext cx="9144000" cy="63575"/>
          </a:xfrm>
          <a:prstGeom prst="rect">
            <a:avLst/>
          </a:prstGeom>
          <a:solidFill>
            <a:srgbClr val="782F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V="1">
            <a:off x="0" y="6179169"/>
            <a:ext cx="9144000" cy="69933"/>
          </a:xfrm>
          <a:prstGeom prst="rect">
            <a:avLst/>
          </a:prstGeom>
          <a:solidFill>
            <a:srgbClr val="CEB8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 userDrawn="1"/>
        </p:nvSpPr>
        <p:spPr>
          <a:xfrm>
            <a:off x="7970416" y="6458839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kern="1200" dirty="0">
                <a:solidFill>
                  <a:srgbClr val="2C2A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</a:t>
            </a:r>
            <a:fld id="{EF80C7B3-50C1-40A2-9411-E5A41289B86D}" type="slidenum">
              <a:rPr lang="en-US" sz="1200" kern="1200" smtClean="0">
                <a:solidFill>
                  <a:srgbClr val="2C2A2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lang="en-US" sz="1200" kern="1200" dirty="0">
              <a:solidFill>
                <a:srgbClr val="2C2A29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76200"/>
            <a:ext cx="2697523" cy="55758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5700" y="6340151"/>
            <a:ext cx="1752600" cy="45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94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2C2A29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C2A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C2A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C2A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C2A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C2A29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SpearMart@fsu.edu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209800"/>
            <a:ext cx="8534400" cy="1470025"/>
          </a:xfrm>
        </p:spPr>
        <p:txBody>
          <a:bodyPr>
            <a:normAutofit/>
          </a:bodyPr>
          <a:lstStyle/>
          <a:p>
            <a:r>
              <a:rPr lang="en-US" sz="4300" b="1" dirty="0">
                <a:solidFill>
                  <a:srgbClr val="782F4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Welcome to </a:t>
            </a:r>
            <a:r>
              <a:rPr lang="en-US" sz="4300" b="1" dirty="0" err="1">
                <a:solidFill>
                  <a:srgbClr val="782F4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SpearMart</a:t>
            </a:r>
            <a:r>
              <a:rPr lang="en-US" sz="4300" b="1" dirty="0">
                <a:solidFill>
                  <a:srgbClr val="782F4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 Training!</a:t>
            </a:r>
          </a:p>
        </p:txBody>
      </p:sp>
    </p:spTree>
    <p:extLst>
      <p:ext uri="{BB962C8B-B14F-4D97-AF65-F5344CB8AC3E}">
        <p14:creationId xmlns:p14="http://schemas.microsoft.com/office/powerpoint/2010/main" val="11148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82F40"/>
                </a:solidFill>
              </a:rPr>
              <a:t>Shopping Concepts</a:t>
            </a:r>
          </a:p>
        </p:txBody>
      </p:sp>
    </p:spTree>
    <p:extLst>
      <p:ext uri="{BB962C8B-B14F-4D97-AF65-F5344CB8AC3E}">
        <p14:creationId xmlns:p14="http://schemas.microsoft.com/office/powerpoint/2010/main" val="2578052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Roles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427117"/>
              </p:ext>
            </p:extLst>
          </p:nvPr>
        </p:nvGraphicFramePr>
        <p:xfrm>
          <a:off x="457200" y="1341120"/>
          <a:ext cx="8229600" cy="4395216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3190703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3609337660"/>
                    </a:ext>
                  </a:extLst>
                </a:gridCol>
              </a:tblGrid>
              <a:tr h="174244"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Permissions &amp; Tasks Performed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013446"/>
                  </a:ext>
                </a:extLst>
              </a:tr>
              <a:tr h="1036320">
                <a:tc>
                  <a:txBody>
                    <a:bodyPr/>
                    <a:lstStyle/>
                    <a:p>
                      <a:r>
                        <a:rPr lang="en-US" b="1" dirty="0"/>
                        <a:t>Shopper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Search for and select the goods/services in </a:t>
                      </a:r>
                      <a:r>
                        <a:rPr lang="en-US" sz="1600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SpearMart</a:t>
                      </a: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 they need to purchase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Create a Shopping Cart in </a:t>
                      </a:r>
                      <a:r>
                        <a:rPr lang="en-US" sz="1600" u="none" strike="noStrike" cap="none" dirty="0" err="1">
                          <a:latin typeface="Arial"/>
                          <a:ea typeface="Arial"/>
                          <a:cs typeface="Arial"/>
                          <a:sym typeface="Arial"/>
                        </a:rPr>
                        <a:t>SpearMart</a:t>
                      </a:r>
                      <a:endParaRPr lang="en-US" sz="160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marL="234950" marR="0" lvl="1" indent="-2349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  <a:tabLst/>
                        <a:defRPr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Assign completed shopping carts to a Requester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4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Requester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Same shopping capabilities as a Shopper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Create purchase requisition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b="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Validate/add accounting information to a requisition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May verify the purchase is appropriate and allowable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Submit requisition for approval (Note: </a:t>
                      </a: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Department approval not needed for catalog purchases &lt; $2,500)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Approver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Same shopping capabilities as a Shopper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Noto Sans Symbols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Decide if a user is authorized to spend against the assigned budget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Final determination a purchase is appropriate &amp; allowable</a:t>
                      </a:r>
                    </a:p>
                    <a:p>
                      <a:pPr marL="234950" marR="0" lvl="1" indent="-23495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✓"/>
                      </a:pPr>
                      <a:r>
                        <a:rPr lang="en-US" sz="1600" u="none" strike="noStrike" cap="none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Approve or return requisitions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64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185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782F40"/>
                </a:solidFill>
              </a:rPr>
              <a:t>Roles: Example 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143000"/>
            <a:ext cx="7132320" cy="502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49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782F40"/>
                </a:solidFill>
              </a:rPr>
              <a:t>Roles: Example 2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255" y="1143000"/>
            <a:ext cx="8244545" cy="493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567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782F40"/>
                </a:solidFill>
              </a:rPr>
              <a:t>Methods for Shopping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274268"/>
              </p:ext>
            </p:extLst>
          </p:nvPr>
        </p:nvGraphicFramePr>
        <p:xfrm>
          <a:off x="457200" y="1295400"/>
          <a:ext cx="8229600" cy="49123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319070300"/>
                    </a:ext>
                  </a:extLst>
                </a:gridCol>
                <a:gridCol w="6477000">
                  <a:extLst>
                    <a:ext uri="{9D8B030D-6E8A-4147-A177-3AD203B41FA5}">
                      <a16:colId xmlns:a16="http://schemas.microsoft.com/office/drawing/2014/main" val="36093376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013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Punch-out Catalog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Catalogs provided by suppliers FSU has a larger contract with</a:t>
                      </a:r>
                    </a:p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Shop from a supplier’s customized web site with FSU contracted products and pricing</a:t>
                      </a:r>
                    </a:p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At checkout, item details are automatically populated in </a:t>
                      </a:r>
                      <a:r>
                        <a:rPr lang="en-US" sz="1600" u="none" strike="noStrike" cap="none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SpearMart</a:t>
                      </a:r>
                      <a:r>
                        <a:rPr lang="en-US" sz="1600" u="none" strike="noStrike" cap="none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shopping cart.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247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Hosted Catalog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Catalogs provided by suppliers FSU has a smaller contract with and/or limited to selling a portion of their products on contract</a:t>
                      </a:r>
                    </a:p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Supplier products are stored directly in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SpearMart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are searchable &amp; shopped within </a:t>
                      </a:r>
                      <a:r>
                        <a:rPr lang="en-US" sz="1600" b="0" i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SpearMart</a:t>
                      </a:r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832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Forms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Primary method for requesting products &amp; services not available in a supplier catalog</a:t>
                      </a:r>
                    </a:p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Also used for making other purchasing related requests (Approver Role, P-Card Application, </a:t>
                      </a:r>
                      <a:r>
                        <a:rPr lang="en-US" sz="1600" u="none" strike="noStrike" cap="none" dirty="0" err="1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etc</a:t>
                      </a:r>
                      <a:r>
                        <a:rPr lang="en-US" sz="1600" u="none" strike="noStrike" cap="none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…)</a:t>
                      </a:r>
                    </a:p>
                    <a:p>
                      <a:pPr marL="285750" marR="0" lvl="1" indent="-285750" algn="l" rtl="0">
                        <a:lnSpc>
                          <a:spcPct val="12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Wingdings" panose="05000000000000000000" pitchFamily="2" charset="2"/>
                        <a:buChar char="q"/>
                      </a:pPr>
                      <a:r>
                        <a:rPr lang="en-US" sz="1600" u="none" strike="noStrike" cap="none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Method for requesting PO change orders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164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083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82F40"/>
                </a:solidFill>
              </a:rPr>
              <a:t>Hands On Training</a:t>
            </a:r>
          </a:p>
        </p:txBody>
      </p:sp>
    </p:spTree>
    <p:extLst>
      <p:ext uri="{BB962C8B-B14F-4D97-AF65-F5344CB8AC3E}">
        <p14:creationId xmlns:p14="http://schemas.microsoft.com/office/powerpoint/2010/main" val="2225050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Shopping Guidelines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4117"/>
          </a:xfrm>
        </p:spPr>
        <p:txBody>
          <a:bodyPr>
            <a:noAutofit/>
          </a:bodyPr>
          <a:lstStyle/>
          <a:p>
            <a:r>
              <a:rPr lang="en-US" sz="2400" b="1" dirty="0"/>
              <a:t>Catalog</a:t>
            </a:r>
            <a:r>
              <a:rPr lang="en-US" sz="2400" dirty="0"/>
              <a:t> and </a:t>
            </a:r>
            <a:r>
              <a:rPr lang="en-US" sz="2400" b="1" dirty="0"/>
              <a:t>non-catalog</a:t>
            </a:r>
            <a:r>
              <a:rPr lang="en-US" sz="2400" dirty="0"/>
              <a:t> line items </a:t>
            </a:r>
            <a:r>
              <a:rPr lang="en-US" sz="2400" b="1" dirty="0"/>
              <a:t>should </a:t>
            </a:r>
            <a:r>
              <a:rPr lang="en-US" sz="2400" dirty="0"/>
              <a:t>be on </a:t>
            </a:r>
            <a:r>
              <a:rPr lang="en-US" sz="2400" b="1" dirty="0"/>
              <a:t>separate requisitions</a:t>
            </a:r>
          </a:p>
          <a:p>
            <a:endParaRPr lang="en-US" sz="2400" b="1" dirty="0"/>
          </a:p>
          <a:p>
            <a:r>
              <a:rPr lang="en-US" sz="2400" b="1" dirty="0"/>
              <a:t>One </a:t>
            </a:r>
            <a:r>
              <a:rPr lang="en-US" sz="2400" dirty="0"/>
              <a:t>supplier per requisition</a:t>
            </a:r>
          </a:p>
          <a:p>
            <a:endParaRPr lang="en-US" sz="2400" dirty="0"/>
          </a:p>
          <a:p>
            <a:r>
              <a:rPr lang="en-US" sz="2400" b="1" dirty="0"/>
              <a:t>One </a:t>
            </a:r>
            <a:r>
              <a:rPr lang="en-US" sz="2400" dirty="0"/>
              <a:t>type of </a:t>
            </a:r>
            <a:r>
              <a:rPr lang="en-US" sz="2400" b="1" dirty="0"/>
              <a:t>form </a:t>
            </a:r>
            <a:r>
              <a:rPr lang="en-US" sz="2400" dirty="0"/>
              <a:t>can be used on a </a:t>
            </a:r>
            <a:r>
              <a:rPr lang="en-US" sz="2400" b="1" dirty="0"/>
              <a:t>single requisition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(ex: </a:t>
            </a:r>
            <a:r>
              <a:rPr lang="en-US" sz="2400" dirty="0" err="1">
                <a:solidFill>
                  <a:schemeClr val="tx1"/>
                </a:solidFill>
              </a:rPr>
              <a:t>Pcard</a:t>
            </a:r>
            <a:r>
              <a:rPr lang="en-US" sz="2400" dirty="0">
                <a:solidFill>
                  <a:schemeClr val="tx1"/>
                </a:solidFill>
              </a:rPr>
              <a:t> Application</a:t>
            </a:r>
            <a:r>
              <a:rPr lang="en-US" sz="2400" dirty="0"/>
              <a:t>, monthly copier &amp; overages)</a:t>
            </a:r>
          </a:p>
          <a:p>
            <a:endParaRPr lang="en-US" sz="2400" dirty="0"/>
          </a:p>
          <a:p>
            <a:r>
              <a:rPr lang="en-US" sz="2400" dirty="0"/>
              <a:t>Use the </a:t>
            </a:r>
            <a:r>
              <a:rPr lang="en-US" sz="2400" b="1" dirty="0"/>
              <a:t>Comments</a:t>
            </a:r>
            <a:r>
              <a:rPr lang="en-US" sz="2400" dirty="0"/>
              <a:t> tab to provide </a:t>
            </a:r>
            <a:r>
              <a:rPr lang="en-US" sz="2400" b="1" dirty="0"/>
              <a:t>notes </a:t>
            </a:r>
            <a:r>
              <a:rPr lang="en-US" sz="2400" dirty="0"/>
              <a:t>and</a:t>
            </a:r>
            <a:r>
              <a:rPr lang="en-US" sz="2400" b="1" dirty="0"/>
              <a:t> attachments</a:t>
            </a:r>
            <a:r>
              <a:rPr lang="en-US" sz="2400" dirty="0"/>
              <a:t> to approvers/buyers</a:t>
            </a:r>
          </a:p>
        </p:txBody>
      </p:sp>
    </p:spTree>
    <p:extLst>
      <p:ext uri="{BB962C8B-B14F-4D97-AF65-F5344CB8AC3E}">
        <p14:creationId xmlns:p14="http://schemas.microsoft.com/office/powerpoint/2010/main" val="1576885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85900" y="23622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>
                <a:solidFill>
                  <a:srgbClr val="782F4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664728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Closing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80317"/>
          </a:xfrm>
        </p:spPr>
        <p:txBody>
          <a:bodyPr>
            <a:noAutofit/>
          </a:bodyPr>
          <a:lstStyle/>
          <a:p>
            <a:r>
              <a:rPr lang="en-US" sz="2400" dirty="0"/>
              <a:t>Go-Live: </a:t>
            </a:r>
            <a:r>
              <a:rPr lang="en-US" sz="2400" dirty="0" smtClean="0"/>
              <a:t>3/20/17</a:t>
            </a:r>
          </a:p>
          <a:p>
            <a:endParaRPr lang="en-US" sz="2400" dirty="0"/>
          </a:p>
          <a:p>
            <a:r>
              <a:rPr lang="en-US" sz="2400" dirty="0"/>
              <a:t>Training Documentation: </a:t>
            </a:r>
            <a:r>
              <a:rPr lang="en-US" sz="2400" u="sng" dirty="0">
                <a:solidFill>
                  <a:srgbClr val="862633"/>
                </a:solidFill>
              </a:rPr>
              <a:t>procurement.fsu.edu/training</a:t>
            </a:r>
          </a:p>
          <a:p>
            <a:endParaRPr lang="en-US" sz="2400" dirty="0"/>
          </a:p>
          <a:p>
            <a:r>
              <a:rPr lang="en-US" sz="2400" dirty="0"/>
              <a:t>Support Contact: </a:t>
            </a:r>
            <a:r>
              <a:rPr lang="en-US" sz="2400" dirty="0">
                <a:hlinkClick r:id="rId2"/>
              </a:rPr>
              <a:t>SpearMart@fsu.edu</a:t>
            </a:r>
            <a:r>
              <a:rPr lang="en-US" sz="2400" dirty="0"/>
              <a:t> or </a:t>
            </a:r>
            <a:r>
              <a:rPr lang="en-US" sz="2400" dirty="0" smtClean="0"/>
              <a:t>850-644-2260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Training accounts are designed only for classroom use, please refrain from accessing these accounts outside of class for the courtesy of future trainees</a:t>
            </a:r>
          </a:p>
        </p:txBody>
      </p:sp>
    </p:spTree>
    <p:extLst>
      <p:ext uri="{BB962C8B-B14F-4D97-AF65-F5344CB8AC3E}">
        <p14:creationId xmlns:p14="http://schemas.microsoft.com/office/powerpoint/2010/main" val="375335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485900" y="2362200"/>
            <a:ext cx="6172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>
                <a:solidFill>
                  <a:srgbClr val="782F4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102628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80317"/>
          </a:xfrm>
        </p:spPr>
        <p:txBody>
          <a:bodyPr>
            <a:noAutofit/>
          </a:bodyPr>
          <a:lstStyle/>
          <a:p>
            <a:r>
              <a:rPr lang="en-US" sz="2400" dirty="0"/>
              <a:t>Introductions</a:t>
            </a:r>
          </a:p>
          <a:p>
            <a:r>
              <a:rPr lang="en-US" sz="2400" dirty="0" err="1"/>
              <a:t>SpearMart</a:t>
            </a:r>
            <a:r>
              <a:rPr lang="en-US" sz="2400" dirty="0"/>
              <a:t> Enhancement Project Background</a:t>
            </a:r>
          </a:p>
          <a:p>
            <a:r>
              <a:rPr lang="en-US" sz="2400" dirty="0"/>
              <a:t>Key Shopping Concepts</a:t>
            </a:r>
          </a:p>
          <a:p>
            <a:r>
              <a:rPr lang="en-US" sz="2400" dirty="0"/>
              <a:t>Hands On</a:t>
            </a:r>
          </a:p>
          <a:p>
            <a:r>
              <a:rPr lang="en-US" sz="2400" dirty="0"/>
              <a:t>Wrap-up</a:t>
            </a:r>
          </a:p>
        </p:txBody>
      </p:sp>
    </p:spTree>
    <p:extLst>
      <p:ext uri="{BB962C8B-B14F-4D97-AF65-F5344CB8AC3E}">
        <p14:creationId xmlns:p14="http://schemas.microsoft.com/office/powerpoint/2010/main" val="1144734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267305"/>
              </p:ext>
            </p:extLst>
          </p:nvPr>
        </p:nvGraphicFramePr>
        <p:xfrm>
          <a:off x="838200" y="762000"/>
          <a:ext cx="7543800" cy="532790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3319070300"/>
                    </a:ext>
                  </a:extLst>
                </a:gridCol>
                <a:gridCol w="4191000">
                  <a:extLst>
                    <a:ext uri="{9D8B030D-6E8A-4147-A177-3AD203B41FA5}">
                      <a16:colId xmlns:a16="http://schemas.microsoft.com/office/drawing/2014/main" val="3609337660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</a:rPr>
                        <a:t>Supplier</a:t>
                      </a:r>
                    </a:p>
                  </a:txBody>
                  <a:tcPr marT="9144" marB="9144" anchor="ctr">
                    <a:solidFill>
                      <a:srgbClr val="8626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</a:rPr>
                        <a:t>Commodity</a:t>
                      </a:r>
                    </a:p>
                  </a:txBody>
                  <a:tcPr marT="9144" marB="9144" anchor="ctr">
                    <a:solidFill>
                      <a:srgbClr val="862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013446"/>
                  </a:ext>
                </a:extLst>
              </a:tr>
              <a:tr h="179832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Airgas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77688864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Apple Computer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069202775"/>
                  </a:ext>
                </a:extLst>
              </a:tr>
              <a:tr h="11684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B&amp;H Photo Video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Technology: Audio &amp; Visual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18163959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Bio-Rad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2722880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Carolina Biological Supply Company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800744265"/>
                  </a:ext>
                </a:extLst>
              </a:tr>
              <a:tr h="20828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CDW-G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2727976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Complete Book &amp; Media Supply,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Books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4172634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Connection - Public Sector Solutions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0038382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Dell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15266534"/>
                  </a:ext>
                </a:extLst>
              </a:tr>
              <a:tr h="5588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Fastenal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Facilities: MRO Supplies/Tools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220587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Ferguson Enterprises,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Facilities: MRO Supplies/Tools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378245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Fisher Scientific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592382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Grainger,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Facilities: MRO Supplies/Tools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1182275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HD Supply Facilities Maintenance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Facilities: MRO Supplies/Tools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515149308"/>
                  </a:ext>
                </a:extLst>
              </a:tr>
              <a:tr h="5588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Henry Schein Inc</a:t>
                      </a:r>
                      <a:r>
                        <a:rPr lang="en-US" sz="1400" u="none" dirty="0">
                          <a:effectLst/>
                        </a:rPr>
                        <a:t>.</a:t>
                      </a: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Medical/Dental/Athletic Training Supplies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9813900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HON (CDS)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Furniture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822766756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Lowe's Companies,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Facilities: MRO Supplies/Tools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9689847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Office Depot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Office Supplies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56093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Office Environments (Herman Miller)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Furniture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3085688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Perdue Inc. (Steelcase Inc.)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effectLst/>
                        </a:rPr>
                        <a:t>Furniture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290407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Sigma-Aldrich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0388325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VWR International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38416458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57150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>
                <a:solidFill>
                  <a:srgbClr val="782F40"/>
                </a:solidFill>
              </a:rPr>
              <a:t>Punch-out Catalog Suppliers</a:t>
            </a:r>
          </a:p>
        </p:txBody>
      </p:sp>
    </p:spTree>
    <p:extLst>
      <p:ext uri="{BB962C8B-B14F-4D97-AF65-F5344CB8AC3E}">
        <p14:creationId xmlns:p14="http://schemas.microsoft.com/office/powerpoint/2010/main" val="148253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181914"/>
              </p:ext>
            </p:extLst>
          </p:nvPr>
        </p:nvGraphicFramePr>
        <p:xfrm>
          <a:off x="838200" y="972312"/>
          <a:ext cx="7543800" cy="138988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3319070300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3609337660"/>
                    </a:ext>
                  </a:extLst>
                </a:gridCol>
              </a:tblGrid>
              <a:tr h="76200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</a:rPr>
                        <a:t>Supplier</a:t>
                      </a:r>
                    </a:p>
                  </a:txBody>
                  <a:tcPr marT="9144" marB="9144" anchor="ctr">
                    <a:solidFill>
                      <a:srgbClr val="86263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FFFF"/>
                          </a:solidFill>
                          <a:effectLst/>
                        </a:rPr>
                        <a:t>Commodity</a:t>
                      </a:r>
                    </a:p>
                  </a:txBody>
                  <a:tcPr marT="9144" marB="9144" anchor="ctr">
                    <a:solidFill>
                      <a:srgbClr val="8626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013446"/>
                  </a:ext>
                </a:extLst>
              </a:tr>
              <a:tr h="5588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Audio Visual Innovations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Technology: Audio &amp; Visual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176390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Beckman Coulter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2672053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DADE Paper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Facilities: Paper Products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956631064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New England </a:t>
                      </a:r>
                      <a:r>
                        <a:rPr lang="en-US" sz="1400" u="none" strike="noStrike" dirty="0" err="1">
                          <a:solidFill>
                            <a:srgbClr val="782F40"/>
                          </a:solidFill>
                          <a:effectLst/>
                        </a:rPr>
                        <a:t>Biolabs</a:t>
                      </a:r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29714592"/>
                  </a:ext>
                </a:extLst>
              </a:tr>
              <a:tr h="50800">
                <a:tc>
                  <a:txBody>
                    <a:bodyPr/>
                    <a:lstStyle/>
                    <a:p>
                      <a:r>
                        <a:rPr lang="en-US" sz="1400" u="none" strike="noStrike" dirty="0">
                          <a:solidFill>
                            <a:srgbClr val="782F40"/>
                          </a:solidFill>
                          <a:effectLst/>
                        </a:rPr>
                        <a:t>QIAGEN, Inc.</a:t>
                      </a:r>
                      <a:endParaRPr lang="en-US" sz="1400" u="none" dirty="0">
                        <a:effectLst/>
                      </a:endParaRPr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</a:rPr>
                        <a:t>Lab Supplies &amp; Equipment</a:t>
                      </a:r>
                    </a:p>
                  </a:txBody>
                  <a:tcPr marT="9144" marB="9144" anchor="ctr"/>
                </a:tc>
                <a:extLst>
                  <a:ext uri="{0D108BD9-81ED-4DB2-BD59-A6C34878D82A}">
                    <a16:rowId xmlns:a16="http://schemas.microsoft.com/office/drawing/2014/main" val="1671247499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5715000" cy="76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782F40"/>
                </a:solidFill>
              </a:rPr>
              <a:t>Hosted Catalog Suppliers</a:t>
            </a:r>
          </a:p>
        </p:txBody>
      </p:sp>
    </p:spTree>
    <p:extLst>
      <p:ext uri="{BB962C8B-B14F-4D97-AF65-F5344CB8AC3E}">
        <p14:creationId xmlns:p14="http://schemas.microsoft.com/office/powerpoint/2010/main" val="424762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Introductions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80317"/>
          </a:xfrm>
        </p:spPr>
        <p:txBody>
          <a:bodyPr>
            <a:noAutofit/>
          </a:bodyPr>
          <a:lstStyle/>
          <a:p>
            <a:r>
              <a:rPr lang="en-US" sz="2400" dirty="0"/>
              <a:t>Name</a:t>
            </a:r>
          </a:p>
          <a:p>
            <a:r>
              <a:rPr lang="en-US" sz="2400" dirty="0"/>
              <a:t>Department</a:t>
            </a:r>
          </a:p>
          <a:p>
            <a:r>
              <a:rPr lang="en-US" sz="2400" dirty="0"/>
              <a:t>Why are you in the class?  </a:t>
            </a:r>
          </a:p>
          <a:p>
            <a:r>
              <a:rPr lang="en-US" sz="2400" dirty="0"/>
              <a:t>What do you hope to learn from this class?</a:t>
            </a:r>
          </a:p>
        </p:txBody>
      </p:sp>
    </p:spTree>
    <p:extLst>
      <p:ext uri="{BB962C8B-B14F-4D97-AF65-F5344CB8AC3E}">
        <p14:creationId xmlns:p14="http://schemas.microsoft.com/office/powerpoint/2010/main" val="28459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Housekeeping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80317"/>
          </a:xfrm>
        </p:spPr>
        <p:txBody>
          <a:bodyPr>
            <a:noAutofit/>
          </a:bodyPr>
          <a:lstStyle/>
          <a:p>
            <a:r>
              <a:rPr lang="en-US" sz="2400" dirty="0"/>
              <a:t>Keep off computers until Hands-On training begins</a:t>
            </a:r>
          </a:p>
          <a:p>
            <a:r>
              <a:rPr lang="en-US" sz="2400" dirty="0"/>
              <a:t>Restrooms are located…</a:t>
            </a:r>
          </a:p>
          <a:p>
            <a:r>
              <a:rPr lang="en-US" sz="2400" dirty="0"/>
              <a:t>Please silence cell-phones at this time</a:t>
            </a:r>
          </a:p>
          <a:p>
            <a:r>
              <a:rPr lang="en-US" sz="2400" dirty="0"/>
              <a:t>Keep side conversations to a minimum during training</a:t>
            </a:r>
          </a:p>
          <a:p>
            <a:r>
              <a:rPr lang="en-US" sz="2400" dirty="0"/>
              <a:t>Closely follow the instructor during Hands-On sessions</a:t>
            </a:r>
          </a:p>
          <a:p>
            <a:pPr lvl="1"/>
            <a:r>
              <a:rPr lang="en-US" sz="2000" dirty="0"/>
              <a:t>Please do not deviate away from trainer’s instructions</a:t>
            </a:r>
          </a:p>
          <a:p>
            <a:pPr lvl="1"/>
            <a:r>
              <a:rPr lang="en-US" sz="2000" dirty="0"/>
              <a:t>Please do not attempt to skip ahead</a:t>
            </a:r>
          </a:p>
          <a:p>
            <a:r>
              <a:rPr lang="en-US" sz="2400" dirty="0"/>
              <a:t>Keep room clean for the next group</a:t>
            </a:r>
          </a:p>
          <a:p>
            <a:r>
              <a:rPr lang="en-US" sz="2400" dirty="0"/>
              <a:t>Feel free to ask questions throughout the training</a:t>
            </a:r>
          </a:p>
        </p:txBody>
      </p:sp>
    </p:spTree>
    <p:extLst>
      <p:ext uri="{BB962C8B-B14F-4D97-AF65-F5344CB8AC3E}">
        <p14:creationId xmlns:p14="http://schemas.microsoft.com/office/powerpoint/2010/main" val="13510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rgbClr val="782F40"/>
                </a:solidFill>
              </a:rPr>
              <a:t>SpearMart</a:t>
            </a:r>
            <a:r>
              <a:rPr lang="en-US" b="1" dirty="0">
                <a:solidFill>
                  <a:srgbClr val="782F40"/>
                </a:solidFill>
              </a:rPr>
              <a:t> Enhancement Project Background</a:t>
            </a:r>
          </a:p>
        </p:txBody>
      </p:sp>
    </p:spTree>
    <p:extLst>
      <p:ext uri="{BB962C8B-B14F-4D97-AF65-F5344CB8AC3E}">
        <p14:creationId xmlns:p14="http://schemas.microsoft.com/office/powerpoint/2010/main" val="663040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Why Are We Doing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8031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862633"/>
                </a:solidFill>
              </a:rPr>
              <a:t>Today</a:t>
            </a:r>
          </a:p>
          <a:p>
            <a:pPr marL="274320" indent="-274320"/>
            <a:r>
              <a:rPr lang="en-US" sz="1900" dirty="0"/>
              <a:t>FSU utilizes </a:t>
            </a:r>
            <a:r>
              <a:rPr lang="en-US" sz="1900" dirty="0" err="1"/>
              <a:t>SpearMart</a:t>
            </a:r>
            <a:r>
              <a:rPr lang="en-US" sz="1900" dirty="0"/>
              <a:t> (formerly known as E-Market) in a very limited capacity to shop for products and services from suppliers online catalogs.</a:t>
            </a:r>
          </a:p>
          <a:p>
            <a:pPr marL="274320" indent="-274320"/>
            <a:r>
              <a:rPr lang="en-US" sz="1900" dirty="0"/>
              <a:t>End users have to navigate between multiple user interfaces (</a:t>
            </a:r>
            <a:r>
              <a:rPr lang="en-US" sz="1900" dirty="0" err="1"/>
              <a:t>MyFSU</a:t>
            </a:r>
            <a:r>
              <a:rPr lang="en-US" sz="1900" dirty="0"/>
              <a:t> Portal, OMNI and </a:t>
            </a:r>
            <a:r>
              <a:rPr lang="en-US" sz="1900" dirty="0" err="1"/>
              <a:t>SpearMart</a:t>
            </a:r>
            <a:r>
              <a:rPr lang="en-US" sz="1900" dirty="0"/>
              <a:t>) to complete procurement transactions.</a:t>
            </a:r>
          </a:p>
          <a:p>
            <a:pPr marL="274320" indent="-274320"/>
            <a:endParaRPr lang="en-US" sz="1600" dirty="0"/>
          </a:p>
          <a:p>
            <a:pPr marL="0" indent="0">
              <a:buNone/>
            </a:pPr>
            <a:r>
              <a:rPr lang="en-US" sz="2400" b="1" dirty="0">
                <a:solidFill>
                  <a:srgbClr val="862633"/>
                </a:solidFill>
              </a:rPr>
              <a:t>Tomorrow</a:t>
            </a:r>
          </a:p>
          <a:p>
            <a:pPr marL="274320" indent="-274320"/>
            <a:r>
              <a:rPr lang="en-US" sz="1900" dirty="0"/>
              <a:t>End users will be able to initiate all procurement requisitions from within </a:t>
            </a:r>
            <a:r>
              <a:rPr lang="en-US" sz="1900" dirty="0" err="1"/>
              <a:t>SpearMart</a:t>
            </a:r>
            <a:endParaRPr lang="en-US" sz="1900" dirty="0"/>
          </a:p>
          <a:p>
            <a:pPr marL="274320" indent="-274320"/>
            <a:r>
              <a:rPr lang="en-US" sz="1900" dirty="0"/>
              <a:t>All requisition and purchase order activity will take place in </a:t>
            </a:r>
            <a:r>
              <a:rPr lang="en-US" sz="1900" dirty="0" err="1"/>
              <a:t>SpearMart</a:t>
            </a:r>
            <a:r>
              <a:rPr lang="en-US" sz="1900" dirty="0"/>
              <a:t> including:</a:t>
            </a:r>
          </a:p>
          <a:p>
            <a:pPr marL="674370" lvl="1" indent="-274320"/>
            <a:r>
              <a:rPr lang="en-US" sz="1500" dirty="0"/>
              <a:t>Shopping</a:t>
            </a:r>
          </a:p>
          <a:p>
            <a:pPr marL="674370" lvl="1" indent="-274320"/>
            <a:r>
              <a:rPr lang="en-US" sz="1500" dirty="0"/>
              <a:t>Requisition Creation</a:t>
            </a:r>
          </a:p>
          <a:p>
            <a:pPr marL="674370" lvl="1" indent="-274320"/>
            <a:r>
              <a:rPr lang="en-US" sz="1500" dirty="0"/>
              <a:t>Workflow Approvals</a:t>
            </a:r>
          </a:p>
          <a:p>
            <a:pPr marL="674370" lvl="1" indent="-274320"/>
            <a:r>
              <a:rPr lang="en-US" sz="1500" dirty="0"/>
              <a:t>Order Distribution</a:t>
            </a:r>
          </a:p>
          <a:p>
            <a:pPr marL="674370" lvl="1" indent="-274320"/>
            <a:endParaRPr lang="en-US" sz="1500" dirty="0"/>
          </a:p>
          <a:p>
            <a:pPr marL="0" indent="0">
              <a:buNone/>
            </a:pPr>
            <a:r>
              <a:rPr lang="en-US" dirty="0"/>
              <a:t>We want to create a more cohesive user experience and deliver greater efficiency to FSU’s procurement processes!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75038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782F40"/>
                </a:solidFill>
              </a:rPr>
              <a:t>Benefits/Goals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80317"/>
          </a:xfrm>
        </p:spPr>
        <p:txBody>
          <a:bodyPr>
            <a:noAutofit/>
          </a:bodyPr>
          <a:lstStyle/>
          <a:p>
            <a:r>
              <a:rPr lang="en-US" sz="2400" dirty="0"/>
              <a:t>Provide a “</a:t>
            </a:r>
            <a:r>
              <a:rPr lang="en-US" sz="2400" b="1" u="sng" dirty="0"/>
              <a:t>One Stop Shop</a:t>
            </a:r>
            <a:r>
              <a:rPr lang="en-US" sz="2400" dirty="0"/>
              <a:t>” for all procurement activity</a:t>
            </a:r>
          </a:p>
          <a:p>
            <a:r>
              <a:rPr lang="en-US" sz="2400" b="1" dirty="0"/>
              <a:t>Streamline</a:t>
            </a:r>
            <a:r>
              <a:rPr lang="en-US" sz="2400" dirty="0"/>
              <a:t> the Source to Purchase Order process</a:t>
            </a:r>
          </a:p>
          <a:p>
            <a:r>
              <a:rPr lang="en-US" sz="2400" b="1" dirty="0"/>
              <a:t>Standardize</a:t>
            </a:r>
            <a:r>
              <a:rPr lang="en-US" sz="2400" dirty="0"/>
              <a:t> requisition/form workflow and approvals</a:t>
            </a:r>
          </a:p>
          <a:p>
            <a:r>
              <a:rPr lang="en-US" sz="2400" dirty="0"/>
              <a:t>Move to </a:t>
            </a:r>
            <a:r>
              <a:rPr lang="en-US" sz="2400" b="1" dirty="0"/>
              <a:t>paperless</a:t>
            </a:r>
            <a:r>
              <a:rPr lang="en-US" sz="2400" dirty="0"/>
              <a:t> transaction processing</a:t>
            </a:r>
          </a:p>
          <a:p>
            <a:r>
              <a:rPr lang="en-US" sz="2400" b="1" dirty="0"/>
              <a:t>Simplify</a:t>
            </a:r>
            <a:r>
              <a:rPr lang="en-US" sz="2400" dirty="0"/>
              <a:t> the procurement channels available to campus</a:t>
            </a:r>
          </a:p>
          <a:p>
            <a:r>
              <a:rPr lang="en-US" sz="2400" dirty="0"/>
              <a:t>Enhance process efficiency &amp; increase responsiveness</a:t>
            </a:r>
          </a:p>
          <a:p>
            <a:r>
              <a:rPr lang="en-US" sz="2400" dirty="0"/>
              <a:t>Deliver</a:t>
            </a:r>
            <a:r>
              <a:rPr lang="en-US" sz="2400" b="1" dirty="0"/>
              <a:t> outstanding </a:t>
            </a:r>
            <a:r>
              <a:rPr lang="en-US" sz="2400" dirty="0"/>
              <a:t>customer service</a:t>
            </a:r>
          </a:p>
        </p:txBody>
      </p:sp>
    </p:spTree>
    <p:extLst>
      <p:ext uri="{BB962C8B-B14F-4D97-AF65-F5344CB8AC3E}">
        <p14:creationId xmlns:p14="http://schemas.microsoft.com/office/powerpoint/2010/main" val="564519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862633"/>
                </a:solidFill>
              </a:rPr>
              <a:t>SpearMart</a:t>
            </a:r>
            <a:r>
              <a:rPr lang="en-US" sz="3200" b="1" dirty="0">
                <a:solidFill>
                  <a:srgbClr val="862633"/>
                </a:solidFill>
              </a:rPr>
              <a:t> Shop to PO Process</a:t>
            </a:r>
          </a:p>
        </p:txBody>
      </p:sp>
      <p:sp>
        <p:nvSpPr>
          <p:cNvPr id="6" name="Rounded Rectangle 23"/>
          <p:cNvSpPr/>
          <p:nvPr/>
        </p:nvSpPr>
        <p:spPr>
          <a:xfrm>
            <a:off x="1973292" y="1527398"/>
            <a:ext cx="1737360" cy="3349402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7" name="Rounded Rectangle 26"/>
          <p:cNvSpPr/>
          <p:nvPr/>
        </p:nvSpPr>
        <p:spPr>
          <a:xfrm>
            <a:off x="1977774" y="1527398"/>
            <a:ext cx="1737360" cy="365760"/>
          </a:xfrm>
          <a:prstGeom prst="roundRect">
            <a:avLst>
              <a:gd name="adj" fmla="val 23457"/>
            </a:avLst>
          </a:prstGeom>
          <a:solidFill>
            <a:srgbClr val="782F40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Requisition</a:t>
            </a:r>
          </a:p>
        </p:txBody>
      </p:sp>
      <p:pic>
        <p:nvPicPr>
          <p:cNvPr id="8" name="Picture 2" descr="C:\Documents and Settings\jensbrown\My Documents\My Pictures\Microsoft Clip Organizer\004348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6692" y="2133600"/>
            <a:ext cx="609600" cy="609600"/>
          </a:xfrm>
          <a:prstGeom prst="rect">
            <a:avLst/>
          </a:prstGeom>
          <a:noFill/>
        </p:spPr>
      </p:pic>
      <p:sp>
        <p:nvSpPr>
          <p:cNvPr id="10" name="Rounded Rectangle 29"/>
          <p:cNvSpPr/>
          <p:nvPr/>
        </p:nvSpPr>
        <p:spPr>
          <a:xfrm>
            <a:off x="3810000" y="1527398"/>
            <a:ext cx="3474720" cy="3349402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1" name="Rounded Rectangle 32"/>
          <p:cNvSpPr/>
          <p:nvPr/>
        </p:nvSpPr>
        <p:spPr>
          <a:xfrm>
            <a:off x="3810000" y="1527397"/>
            <a:ext cx="3474720" cy="369707"/>
          </a:xfrm>
          <a:prstGeom prst="roundRect">
            <a:avLst>
              <a:gd name="adj" fmla="val 23457"/>
            </a:avLst>
          </a:prstGeom>
          <a:solidFill>
            <a:srgbClr val="782F40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bg1"/>
                </a:solidFill>
                <a:latin typeface="Lucida Sans Unicode"/>
              </a:rPr>
              <a:t>Requisition Approval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2" name="Rounded Rectangle 34"/>
          <p:cNvSpPr/>
          <p:nvPr/>
        </p:nvSpPr>
        <p:spPr>
          <a:xfrm>
            <a:off x="7391400" y="1527398"/>
            <a:ext cx="1645920" cy="3349402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ounded Rectangle 36"/>
          <p:cNvSpPr/>
          <p:nvPr/>
        </p:nvSpPr>
        <p:spPr>
          <a:xfrm>
            <a:off x="7391400" y="1527398"/>
            <a:ext cx="1645920" cy="369706"/>
          </a:xfrm>
          <a:prstGeom prst="roundRect">
            <a:avLst>
              <a:gd name="adj" fmla="val 23457"/>
            </a:avLst>
          </a:prstGeom>
          <a:solidFill>
            <a:srgbClr val="782F40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rPr>
              <a:t>Purchase Order</a:t>
            </a:r>
          </a:p>
        </p:txBody>
      </p:sp>
      <p:pic>
        <p:nvPicPr>
          <p:cNvPr id="14" name="Picture 6" descr="C:\Documents and Settings\jensbrown\My Documents\My Pictures\Microsoft Clip Organizer\0043480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057400"/>
            <a:ext cx="685800" cy="6858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1977774" y="2786390"/>
            <a:ext cx="1732878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Requisition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User-friendly shopping and requisition creation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Include comments &amp; attachments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Allocate accounting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Requisition workflow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9" name="Right Arrow 54"/>
          <p:cNvSpPr/>
          <p:nvPr/>
        </p:nvSpPr>
        <p:spPr>
          <a:xfrm>
            <a:off x="3429000" y="2235321"/>
            <a:ext cx="609600" cy="408432"/>
          </a:xfrm>
          <a:prstGeom prst="rightArrow">
            <a:avLst/>
          </a:prstGeom>
          <a:solidFill>
            <a:srgbClr val="CEB888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Right Arrow 55"/>
          <p:cNvSpPr/>
          <p:nvPr/>
        </p:nvSpPr>
        <p:spPr>
          <a:xfrm>
            <a:off x="5105400" y="2241563"/>
            <a:ext cx="609600" cy="408432"/>
          </a:xfrm>
          <a:prstGeom prst="rightArrow">
            <a:avLst/>
          </a:prstGeom>
          <a:solidFill>
            <a:srgbClr val="CEB888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pic>
        <p:nvPicPr>
          <p:cNvPr id="21" name="Picture 14" descr="C:\Documents and Settings\jensbrown\My Documents\My Pictures\Microsoft Clip Organizer\0043161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2127331"/>
            <a:ext cx="685800" cy="685800"/>
          </a:xfrm>
          <a:prstGeom prst="rect">
            <a:avLst/>
          </a:prstGeom>
          <a:noFill/>
        </p:spPr>
      </p:pic>
      <p:sp>
        <p:nvSpPr>
          <p:cNvPr id="23" name="Rounded Rectangle 71"/>
          <p:cNvSpPr/>
          <p:nvPr/>
        </p:nvSpPr>
        <p:spPr>
          <a:xfrm>
            <a:off x="152400" y="1524000"/>
            <a:ext cx="1737360" cy="335280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4" name="Rounded Rectangle 72"/>
          <p:cNvSpPr/>
          <p:nvPr/>
        </p:nvSpPr>
        <p:spPr>
          <a:xfrm>
            <a:off x="152400" y="1524000"/>
            <a:ext cx="1737360" cy="365760"/>
          </a:xfrm>
          <a:prstGeom prst="roundRect">
            <a:avLst>
              <a:gd name="adj" fmla="val 23457"/>
            </a:avLst>
          </a:prstGeom>
          <a:solidFill>
            <a:srgbClr val="782F40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solidFill>
                  <a:schemeClr val="bg1"/>
                </a:solidFill>
                <a:latin typeface="Lucida Sans Unicode"/>
              </a:rPr>
              <a:t>Cart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pic>
        <p:nvPicPr>
          <p:cNvPr id="9" name="Picture 3" descr="C:\Documents and Settings\jensbrown\My Documents\My Pictures\Microsoft Clip Organizer\0043386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" y="2083038"/>
            <a:ext cx="609600" cy="6096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52400" y="2784902"/>
            <a:ext cx="172602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Shopping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 err="1">
                <a:solidFill>
                  <a:prstClr val="black"/>
                </a:solidFill>
                <a:latin typeface="Lucida Sans Unicode"/>
              </a:rPr>
              <a:t>SpearMart</a:t>
            </a:r>
            <a:endParaRPr lang="en-US" sz="1000" dirty="0">
              <a:solidFill>
                <a:prstClr val="black"/>
              </a:solidFill>
              <a:latin typeface="Lucida Sans Unicode"/>
            </a:endParaRP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Catalog (</a:t>
            </a:r>
            <a:r>
              <a:rPr lang="en-US" sz="1000" dirty="0" err="1">
                <a:solidFill>
                  <a:prstClr val="black"/>
                </a:solidFill>
                <a:latin typeface="Lucida Sans Unicode"/>
              </a:rPr>
              <a:t>Punchout</a:t>
            </a: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 &amp; Hosted) Shopping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Forms for non-catalog purchases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Comments &amp; Attachments</a:t>
            </a:r>
          </a:p>
        </p:txBody>
      </p:sp>
      <p:pic>
        <p:nvPicPr>
          <p:cNvPr id="28" name="Picture 5" descr="C:\Documents and Settings\jensbrown\My Documents\My Pictures\Microsoft Clip Organizer\0043158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89394" y="2122588"/>
            <a:ext cx="685800" cy="685800"/>
          </a:xfrm>
          <a:prstGeom prst="rect">
            <a:avLst/>
          </a:prstGeom>
          <a:noFill/>
        </p:spPr>
      </p:pic>
      <p:sp>
        <p:nvSpPr>
          <p:cNvPr id="29" name="Right Arrow 54"/>
          <p:cNvSpPr/>
          <p:nvPr/>
        </p:nvSpPr>
        <p:spPr>
          <a:xfrm>
            <a:off x="1600200" y="2234184"/>
            <a:ext cx="609600" cy="408432"/>
          </a:xfrm>
          <a:prstGeom prst="rightArrow">
            <a:avLst/>
          </a:prstGeom>
          <a:solidFill>
            <a:srgbClr val="CEB888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09999" y="2774484"/>
            <a:ext cx="184925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Approval(s)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Catalog purchases </a:t>
            </a:r>
            <a:br>
              <a:rPr lang="en-US" sz="1000" dirty="0">
                <a:solidFill>
                  <a:prstClr val="black"/>
                </a:solidFill>
                <a:latin typeface="Lucida Sans Unicode"/>
              </a:rPr>
            </a:b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&lt; $2,500 do not require dept. approval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Non-catalog purchases require dept. approval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Sponsored projects have  separate workflow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Standard Department and dollar level workflow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Conditional workflow for IT, EH&amp;S, Facilities, Grants, Capital, </a:t>
            </a:r>
            <a:r>
              <a:rPr lang="en-US" sz="1000" dirty="0" err="1">
                <a:solidFill>
                  <a:prstClr val="black"/>
                </a:solidFill>
                <a:latin typeface="Lucida Sans Unicode"/>
              </a:rPr>
              <a:t>etc</a:t>
            </a: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…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62600" y="2774484"/>
            <a:ext cx="172212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Procurement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Review and approve non-catalog purchases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Review and approve change order requests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2" name="Right Arrow 55"/>
          <p:cNvSpPr/>
          <p:nvPr/>
        </p:nvSpPr>
        <p:spPr>
          <a:xfrm>
            <a:off x="7010400" y="2258568"/>
            <a:ext cx="609600" cy="408432"/>
          </a:xfrm>
          <a:prstGeom prst="rightArrow">
            <a:avLst/>
          </a:prstGeom>
          <a:solidFill>
            <a:srgbClr val="CEB888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99639" y="2784072"/>
            <a:ext cx="1637681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Purchase Order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POs created upon approval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Automated dispatch to supplier via e-mail or fax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Catalog POs dispatch electronically to suppliers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719620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4"/>
          <p:cNvSpPr/>
          <p:nvPr/>
        </p:nvSpPr>
        <p:spPr>
          <a:xfrm>
            <a:off x="4678680" y="1524000"/>
            <a:ext cx="1737360" cy="329184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862633"/>
                </a:solidFill>
              </a:rPr>
              <a:t>OMNI Receipt to Pay Process</a:t>
            </a:r>
          </a:p>
        </p:txBody>
      </p:sp>
      <p:sp>
        <p:nvSpPr>
          <p:cNvPr id="6" name="Rounded Rectangle 23"/>
          <p:cNvSpPr/>
          <p:nvPr/>
        </p:nvSpPr>
        <p:spPr>
          <a:xfrm>
            <a:off x="2841972" y="1524000"/>
            <a:ext cx="1737360" cy="329184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7" name="Rounded Rectangle 26"/>
          <p:cNvSpPr/>
          <p:nvPr/>
        </p:nvSpPr>
        <p:spPr>
          <a:xfrm>
            <a:off x="2846454" y="1524000"/>
            <a:ext cx="1737360" cy="365760"/>
          </a:xfrm>
          <a:prstGeom prst="roundRect">
            <a:avLst>
              <a:gd name="adj" fmla="val 23457"/>
            </a:avLst>
          </a:prstGeom>
          <a:solidFill>
            <a:srgbClr val="CEB888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Invoice Entry</a:t>
            </a:r>
          </a:p>
        </p:txBody>
      </p:sp>
      <p:sp>
        <p:nvSpPr>
          <p:cNvPr id="12" name="Rounded Rectangle 34"/>
          <p:cNvSpPr/>
          <p:nvPr/>
        </p:nvSpPr>
        <p:spPr>
          <a:xfrm>
            <a:off x="6507480" y="1524000"/>
            <a:ext cx="1645920" cy="329184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ounded Rectangle 36"/>
          <p:cNvSpPr/>
          <p:nvPr/>
        </p:nvSpPr>
        <p:spPr>
          <a:xfrm>
            <a:off x="6507480" y="1524000"/>
            <a:ext cx="1645920" cy="369706"/>
          </a:xfrm>
          <a:prstGeom prst="roundRect">
            <a:avLst>
              <a:gd name="adj" fmla="val 23457"/>
            </a:avLst>
          </a:prstGeom>
          <a:solidFill>
            <a:srgbClr val="CEB888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Payment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46454" y="2786390"/>
            <a:ext cx="173287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Invoice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Receive invoices from suppliers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Invoices entered by AP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9" name="Right Arrow 54"/>
          <p:cNvSpPr/>
          <p:nvPr/>
        </p:nvSpPr>
        <p:spPr>
          <a:xfrm>
            <a:off x="4297680" y="2235321"/>
            <a:ext cx="609600" cy="408432"/>
          </a:xfrm>
          <a:prstGeom prst="rightArrow">
            <a:avLst/>
          </a:prstGeom>
          <a:solidFill>
            <a:srgbClr val="782F4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0" name="Right Arrow 55"/>
          <p:cNvSpPr/>
          <p:nvPr/>
        </p:nvSpPr>
        <p:spPr>
          <a:xfrm>
            <a:off x="6126480" y="2241563"/>
            <a:ext cx="609600" cy="408432"/>
          </a:xfrm>
          <a:prstGeom prst="rightArrow">
            <a:avLst/>
          </a:prstGeom>
          <a:solidFill>
            <a:srgbClr val="782F4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3" name="Rounded Rectangle 71"/>
          <p:cNvSpPr/>
          <p:nvPr/>
        </p:nvSpPr>
        <p:spPr>
          <a:xfrm>
            <a:off x="1021080" y="1524000"/>
            <a:ext cx="1737360" cy="3291840"/>
          </a:xfrm>
          <a:prstGeom prst="roundRect">
            <a:avLst>
              <a:gd name="adj" fmla="val 3086"/>
            </a:avLst>
          </a:prstGeom>
          <a:solidFill>
            <a:sysClr val="window" lastClr="FFFFFF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4" name="Rounded Rectangle 72"/>
          <p:cNvSpPr/>
          <p:nvPr/>
        </p:nvSpPr>
        <p:spPr>
          <a:xfrm>
            <a:off x="1021080" y="1524000"/>
            <a:ext cx="1737360" cy="365760"/>
          </a:xfrm>
          <a:prstGeom prst="roundRect">
            <a:avLst>
              <a:gd name="adj" fmla="val 23457"/>
            </a:avLst>
          </a:prstGeom>
          <a:solidFill>
            <a:srgbClr val="CEB888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>
                <a:latin typeface="Lucida Sans Unicode"/>
              </a:rPr>
              <a:t>Receiving</a:t>
            </a:r>
            <a:endParaRPr kumimoji="0" lang="en-US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Lucida Sans Unicode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21080" y="2784902"/>
            <a:ext cx="172602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Receiving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Confirm receipt of products/goods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Verify services have been performed</a:t>
            </a:r>
          </a:p>
        </p:txBody>
      </p:sp>
      <p:pic>
        <p:nvPicPr>
          <p:cNvPr id="28" name="Picture 5" descr="C:\Documents and Settings\jensbrown\My Documents\My Pictures\Microsoft Clip Organizer\0043158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480" y="2057400"/>
            <a:ext cx="685800" cy="685800"/>
          </a:xfrm>
          <a:prstGeom prst="rect">
            <a:avLst/>
          </a:prstGeom>
          <a:noFill/>
        </p:spPr>
      </p:pic>
      <p:sp>
        <p:nvSpPr>
          <p:cNvPr id="29" name="Right Arrow 54"/>
          <p:cNvSpPr/>
          <p:nvPr/>
        </p:nvSpPr>
        <p:spPr>
          <a:xfrm>
            <a:off x="2468880" y="2234184"/>
            <a:ext cx="609600" cy="408432"/>
          </a:xfrm>
          <a:prstGeom prst="rightArrow">
            <a:avLst/>
          </a:prstGeom>
          <a:solidFill>
            <a:srgbClr val="782F4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78679" y="2774484"/>
            <a:ext cx="173736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3-Way Match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Match PO, Receipt, &amp; Invoice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endParaRPr lang="en-US" sz="1000" dirty="0">
              <a:solidFill>
                <a:prstClr val="black"/>
              </a:solidFill>
              <a:latin typeface="Lucida Sans Unicode"/>
            </a:endParaRP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515719" y="2784072"/>
            <a:ext cx="163768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prstClr val="black"/>
                </a:solidFill>
                <a:latin typeface="Lucida Sans Unicode"/>
              </a:rPr>
              <a:t>Payment</a:t>
            </a:r>
          </a:p>
          <a:p>
            <a:pPr marL="91440" indent="-9144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  <a:latin typeface="Lucida Sans Unicode"/>
              </a:rPr>
              <a:t>Payments scheduled and made based on agreed supplier terms</a:t>
            </a:r>
          </a:p>
          <a:p>
            <a:endParaRPr lang="en-US" sz="1000" dirty="0">
              <a:solidFill>
                <a:prstClr val="black"/>
              </a:solidFill>
              <a:latin typeface="Lucida Sans Unicode"/>
            </a:endParaRPr>
          </a:p>
        </p:txBody>
      </p:sp>
      <p:pic>
        <p:nvPicPr>
          <p:cNvPr id="26" name="Picture 7" descr="C:\Documents and Settings\jensbrown\My Documents\My Pictures\Microsoft Clip Organizer\0043388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7560" y="2057400"/>
            <a:ext cx="731520" cy="731520"/>
          </a:xfrm>
          <a:prstGeom prst="rect">
            <a:avLst/>
          </a:prstGeom>
          <a:noFill/>
        </p:spPr>
      </p:pic>
      <p:sp>
        <p:nvSpPr>
          <p:cNvPr id="27" name="Rounded Rectangle 36"/>
          <p:cNvSpPr/>
          <p:nvPr/>
        </p:nvSpPr>
        <p:spPr>
          <a:xfrm>
            <a:off x="4678680" y="1524000"/>
            <a:ext cx="1737360" cy="369706"/>
          </a:xfrm>
          <a:prstGeom prst="roundRect">
            <a:avLst>
              <a:gd name="adj" fmla="val 23457"/>
            </a:avLst>
          </a:prstGeom>
          <a:solidFill>
            <a:srgbClr val="CEB888"/>
          </a:solidFill>
          <a:ln w="9525" cap="flat" cmpd="sng" algn="ctr">
            <a:solidFill>
              <a:srgbClr val="002060"/>
            </a:solidFill>
            <a:prstDash val="solid"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Matching</a:t>
            </a:r>
          </a:p>
        </p:txBody>
      </p:sp>
      <p:pic>
        <p:nvPicPr>
          <p:cNvPr id="35" name="Picture 15" descr="C:\Documents and Settings\jensbrown\My Documents\My Pictures\Microsoft Clip Organizer\0043261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2080" y="2133600"/>
            <a:ext cx="609600" cy="609600"/>
          </a:xfrm>
          <a:prstGeom prst="rect">
            <a:avLst/>
          </a:prstGeom>
          <a:noFill/>
        </p:spPr>
      </p:pic>
      <p:pic>
        <p:nvPicPr>
          <p:cNvPr id="36" name="Picture 10" descr="C:\Documents and Settings\jensbrown\My Documents\My Pictures\Microsoft Clip Organizer\0043160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9439" y="2064779"/>
            <a:ext cx="76200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527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82F4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10580</TotalTime>
  <Words>884</Words>
  <Application>Microsoft Office PowerPoint</Application>
  <PresentationFormat>On-screen Show (4:3)</PresentationFormat>
  <Paragraphs>204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Lucida Sans Unicode</vt:lpstr>
      <vt:lpstr>Noto Sans Symbols</vt:lpstr>
      <vt:lpstr>Wingdings</vt:lpstr>
      <vt:lpstr>Office Theme</vt:lpstr>
      <vt:lpstr>Welcome to SpearMart Training!</vt:lpstr>
      <vt:lpstr>Agenda</vt:lpstr>
      <vt:lpstr>Introductions</vt:lpstr>
      <vt:lpstr>Housekeeping</vt:lpstr>
      <vt:lpstr>SpearMart Enhancement Project Background</vt:lpstr>
      <vt:lpstr>Why Are We Doing This?</vt:lpstr>
      <vt:lpstr>Benefits/Goals</vt:lpstr>
      <vt:lpstr>SpearMart Shop to PO Process</vt:lpstr>
      <vt:lpstr>OMNI Receipt to Pay Process</vt:lpstr>
      <vt:lpstr>Shopping Concepts</vt:lpstr>
      <vt:lpstr>Roles</vt:lpstr>
      <vt:lpstr>Roles: Example 1</vt:lpstr>
      <vt:lpstr>Roles: Example 2</vt:lpstr>
      <vt:lpstr>Methods for Shopping</vt:lpstr>
      <vt:lpstr>Hands On Training</vt:lpstr>
      <vt:lpstr>Shopping Guidelines</vt:lpstr>
      <vt:lpstr>PowerPoint Presentation</vt:lpstr>
      <vt:lpstr>Closing Items</vt:lpstr>
      <vt:lpstr>PowerPoint Presentation</vt:lpstr>
      <vt:lpstr>Punch-out Catalog Suppliers</vt:lpstr>
      <vt:lpstr>Hosted Catalog Suppliers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R. Robbins</dc:creator>
  <cp:lastModifiedBy>Ian Robbins</cp:lastModifiedBy>
  <cp:revision>375</cp:revision>
  <cp:lastPrinted>2014-06-12T13:11:33Z</cp:lastPrinted>
  <dcterms:created xsi:type="dcterms:W3CDTF">2011-05-26T14:27:30Z</dcterms:created>
  <dcterms:modified xsi:type="dcterms:W3CDTF">2017-03-17T13:24:20Z</dcterms:modified>
</cp:coreProperties>
</file>