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67" r:id="rId5"/>
    <p:sldId id="434" r:id="rId6"/>
    <p:sldId id="442" r:id="rId7"/>
    <p:sldId id="455" r:id="rId8"/>
    <p:sldId id="438" r:id="rId9"/>
    <p:sldId id="437" r:id="rId10"/>
    <p:sldId id="436" r:id="rId11"/>
    <p:sldId id="435" r:id="rId12"/>
    <p:sldId id="439" r:id="rId13"/>
    <p:sldId id="440" r:id="rId14"/>
    <p:sldId id="318" r:id="rId15"/>
    <p:sldId id="443" r:id="rId16"/>
    <p:sldId id="256" r:id="rId17"/>
    <p:sldId id="271" r:id="rId18"/>
    <p:sldId id="268" r:id="rId19"/>
    <p:sldId id="262" r:id="rId20"/>
    <p:sldId id="265" r:id="rId21"/>
    <p:sldId id="445" r:id="rId22"/>
    <p:sldId id="446" r:id="rId23"/>
    <p:sldId id="447" r:id="rId24"/>
    <p:sldId id="449" r:id="rId25"/>
    <p:sldId id="448" r:id="rId26"/>
    <p:sldId id="453" r:id="rId27"/>
    <p:sldId id="454" r:id="rId28"/>
    <p:sldId id="450" r:id="rId29"/>
    <p:sldId id="452"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12567A-08F3-D5CC-2885-491F88476D85}" name="Natalie Mize" initials="NM" userId="S::nll20e@fsu.edu::b8317029-c26a-4ecf-bae8-b0dcb62133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DFD1A7"/>
    <a:srgbClr val="EFE8D3"/>
    <a:srgbClr val="572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02" d="100"/>
          <a:sy n="102" d="100"/>
        </p:scale>
        <p:origin x="91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47291-4198-45F9-9C2E-A505AD34C181}"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AB9E0-EA7E-46F5-8EFF-A7ECC64E92E4}" type="slidenum">
              <a:rPr lang="en-US" smtClean="0"/>
              <a:t>‹#›</a:t>
            </a:fld>
            <a:endParaRPr lang="en-US"/>
          </a:p>
        </p:txBody>
      </p:sp>
    </p:spTree>
    <p:extLst>
      <p:ext uri="{BB962C8B-B14F-4D97-AF65-F5344CB8AC3E}">
        <p14:creationId xmlns:p14="http://schemas.microsoft.com/office/powerpoint/2010/main" val="141221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home</a:t>
            </a:r>
            <a:r>
              <a:rPr lang="en-US" baseline="0" dirty="0"/>
              <a:t> page… you can get there by going to procurement.fsu.edu </a:t>
            </a:r>
          </a:p>
          <a:p>
            <a:endParaRPr lang="en-US" baseline="0" dirty="0"/>
          </a:p>
          <a:p>
            <a:r>
              <a:rPr lang="en-US" baseline="0" dirty="0"/>
              <a:t>Notice the tabs along the top and ICONS on the bottom.</a:t>
            </a:r>
          </a:p>
          <a:p>
            <a:endParaRPr lang="en-US" baseline="0" dirty="0"/>
          </a:p>
          <a:p>
            <a:r>
              <a:rPr lang="en-US" baseline="0" dirty="0"/>
              <a:t>Take them into the real website and navigate through to show them different sections…</a:t>
            </a:r>
            <a:endParaRPr lang="en-US" dirty="0"/>
          </a:p>
        </p:txBody>
      </p:sp>
      <p:sp>
        <p:nvSpPr>
          <p:cNvPr id="4" name="Slide Number Placeholder 3"/>
          <p:cNvSpPr>
            <a:spLocks noGrp="1"/>
          </p:cNvSpPr>
          <p:nvPr>
            <p:ph type="sldNum" sz="quarter" idx="10"/>
          </p:nvPr>
        </p:nvSpPr>
        <p:spPr/>
        <p:txBody>
          <a:bodyPr/>
          <a:lstStyle/>
          <a:p>
            <a:fld id="{21E930E9-1AC8-42E8-99CA-11A4A277A3A7}" type="slidenum">
              <a:rPr lang="en-US" smtClean="0"/>
              <a:t>4</a:t>
            </a:fld>
            <a:endParaRPr lang="en-US" dirty="0"/>
          </a:p>
        </p:txBody>
      </p:sp>
    </p:spTree>
    <p:extLst>
      <p:ext uri="{BB962C8B-B14F-4D97-AF65-F5344CB8AC3E}">
        <p14:creationId xmlns:p14="http://schemas.microsoft.com/office/powerpoint/2010/main" val="272272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quick reference guide that can</a:t>
            </a:r>
            <a:r>
              <a:rPr lang="en-US" baseline="0" dirty="0"/>
              <a:t> be found on our web site.  It provides a lot of the information I have covered in a one-page document for department use.</a:t>
            </a:r>
          </a:p>
          <a:p>
            <a:endParaRPr lang="en-US" baseline="0" dirty="0"/>
          </a:p>
          <a:p>
            <a:r>
              <a:rPr lang="en-US" baseline="0" dirty="0"/>
              <a:t>Just remember, we look at the overall life cycle of a contract (not just price but maintenance, upgrades, etc. included). </a:t>
            </a:r>
            <a:endParaRPr lang="en-US" dirty="0"/>
          </a:p>
        </p:txBody>
      </p:sp>
      <p:sp>
        <p:nvSpPr>
          <p:cNvPr id="4" name="Slide Number Placeholder 3"/>
          <p:cNvSpPr>
            <a:spLocks noGrp="1"/>
          </p:cNvSpPr>
          <p:nvPr>
            <p:ph type="sldNum" sz="quarter" idx="10"/>
          </p:nvPr>
        </p:nvSpPr>
        <p:spPr/>
        <p:txBody>
          <a:bodyPr/>
          <a:lstStyle/>
          <a:p>
            <a:fld id="{21E930E9-1AC8-42E8-99CA-11A4A277A3A7}" type="slidenum">
              <a:rPr lang="en-US" smtClean="0"/>
              <a:t>11</a:t>
            </a:fld>
            <a:endParaRPr lang="en-US" dirty="0"/>
          </a:p>
        </p:txBody>
      </p:sp>
    </p:spTree>
    <p:extLst>
      <p:ext uri="{BB962C8B-B14F-4D97-AF65-F5344CB8AC3E}">
        <p14:creationId xmlns:p14="http://schemas.microsoft.com/office/powerpoint/2010/main" val="36843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F5CF-7563-910E-C780-7C168339C070}"/>
              </a:ext>
            </a:extLst>
          </p:cNvPr>
          <p:cNvSpPr>
            <a:spLocks noGrp="1"/>
          </p:cNvSpPr>
          <p:nvPr>
            <p:ph type="ctrTitle"/>
          </p:nvPr>
        </p:nvSpPr>
        <p:spPr>
          <a:xfrm>
            <a:off x="5369169" y="1122363"/>
            <a:ext cx="6435970" cy="2387600"/>
          </a:xfrm>
        </p:spPr>
        <p:txBody>
          <a:bodyPr anchor="b"/>
          <a:lstStyle>
            <a:lvl1pPr algn="l">
              <a:defRPr sz="6000">
                <a:solidFill>
                  <a:schemeClr val="bg1"/>
                </a:solidFill>
                <a:latin typeface="+mj-lt"/>
                <a:cs typeface="Times New Roman" panose="02020603050405020304"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35612E9-1D7E-C187-3DC5-A7EF5451C6EE}"/>
              </a:ext>
            </a:extLst>
          </p:cNvPr>
          <p:cNvSpPr>
            <a:spLocks noGrp="1"/>
          </p:cNvSpPr>
          <p:nvPr>
            <p:ph type="subTitle" idx="1"/>
          </p:nvPr>
        </p:nvSpPr>
        <p:spPr>
          <a:xfrm>
            <a:off x="509479" y="3989942"/>
            <a:ext cx="11173042" cy="1086150"/>
          </a:xfrm>
        </p:spPr>
        <p:txBody>
          <a:bodyPr>
            <a:normAutofit/>
          </a:bodyPr>
          <a:lstStyle>
            <a:lvl1pPr marL="0" indent="0" algn="ct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686958BE-999F-7265-40E9-A5240BE1CF8D}"/>
              </a:ext>
            </a:extLst>
          </p:cNvPr>
          <p:cNvPicPr>
            <a:picLocks noChangeAspect="1"/>
          </p:cNvPicPr>
          <p:nvPr userDrawn="1"/>
        </p:nvPicPr>
        <p:blipFill>
          <a:blip r:embed="rId2"/>
          <a:srcRect/>
          <a:stretch/>
        </p:blipFill>
        <p:spPr>
          <a:xfrm>
            <a:off x="103645" y="929266"/>
            <a:ext cx="5693863" cy="3409498"/>
          </a:xfrm>
          <a:prstGeom prst="rect">
            <a:avLst/>
          </a:prstGeom>
        </p:spPr>
      </p:pic>
      <p:sp>
        <p:nvSpPr>
          <p:cNvPr id="7" name="Rectangle 6">
            <a:extLst>
              <a:ext uri="{FF2B5EF4-FFF2-40B4-BE49-F238E27FC236}">
                <a16:creationId xmlns:a16="http://schemas.microsoft.com/office/drawing/2014/main" id="{8A544B2E-8699-8C40-9CEE-8DF77282B273}"/>
              </a:ext>
            </a:extLst>
          </p:cNvPr>
          <p:cNvSpPr/>
          <p:nvPr userDrawn="1"/>
        </p:nvSpPr>
        <p:spPr>
          <a:xfrm>
            <a:off x="304800" y="304800"/>
            <a:ext cx="11582400" cy="6248400"/>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88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B93E-0165-7922-39CB-8403F57F6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4EA9D9-C4B7-4E5A-8BF1-AEF50543E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8A843D-7418-D612-5FF8-37BC1250E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8C526-2423-FE08-908F-D1CC625B0FA7}"/>
              </a:ext>
            </a:extLst>
          </p:cNvPr>
          <p:cNvSpPr>
            <a:spLocks noGrp="1"/>
          </p:cNvSpPr>
          <p:nvPr>
            <p:ph type="dt" sz="half" idx="10"/>
          </p:nvPr>
        </p:nvSpPr>
        <p:spPr/>
        <p:txBody>
          <a:bodyPr/>
          <a:lstStyle/>
          <a:p>
            <a:fld id="{3AB34FB6-96E0-E94F-98AA-54332C31E3E2}" type="datetimeFigureOut">
              <a:rPr lang="en-US" smtClean="0"/>
              <a:t>4/16/2025</a:t>
            </a:fld>
            <a:endParaRPr lang="en-US"/>
          </a:p>
        </p:txBody>
      </p:sp>
      <p:sp>
        <p:nvSpPr>
          <p:cNvPr id="7" name="Slide Number Placeholder 6">
            <a:extLst>
              <a:ext uri="{FF2B5EF4-FFF2-40B4-BE49-F238E27FC236}">
                <a16:creationId xmlns:a16="http://schemas.microsoft.com/office/drawing/2014/main" id="{366B452B-B2E3-6970-E135-544F8D1E158E}"/>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60508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7E10-773A-0FFD-96F5-E4B1534C2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810511-A094-CDF5-22AD-008F576DE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B847DB-CB00-6B46-18BA-61354D20E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565E6-501E-A950-9109-73B7D4DEC2F3}"/>
              </a:ext>
            </a:extLst>
          </p:cNvPr>
          <p:cNvSpPr>
            <a:spLocks noGrp="1"/>
          </p:cNvSpPr>
          <p:nvPr>
            <p:ph type="dt" sz="half" idx="10"/>
          </p:nvPr>
        </p:nvSpPr>
        <p:spPr/>
        <p:txBody>
          <a:bodyPr/>
          <a:lstStyle/>
          <a:p>
            <a:fld id="{3AB34FB6-96E0-E94F-98AA-54332C31E3E2}" type="datetimeFigureOut">
              <a:rPr lang="en-US" smtClean="0"/>
              <a:t>4/16/2025</a:t>
            </a:fld>
            <a:endParaRPr lang="en-US"/>
          </a:p>
        </p:txBody>
      </p:sp>
      <p:sp>
        <p:nvSpPr>
          <p:cNvPr id="7" name="Slide Number Placeholder 6">
            <a:extLst>
              <a:ext uri="{FF2B5EF4-FFF2-40B4-BE49-F238E27FC236}">
                <a16:creationId xmlns:a16="http://schemas.microsoft.com/office/drawing/2014/main" id="{65AC4804-95CB-A5EC-7436-0327C8E40312}"/>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300041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11A7-5CAB-A0A8-9ADF-47EA99151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EB790-385C-75D8-F148-5AB1825EE7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3F9ED-109C-E7E4-FC65-C4B45DDFECBB}"/>
              </a:ext>
            </a:extLst>
          </p:cNvPr>
          <p:cNvSpPr>
            <a:spLocks noGrp="1"/>
          </p:cNvSpPr>
          <p:nvPr>
            <p:ph type="dt" sz="half" idx="10"/>
          </p:nvPr>
        </p:nvSpPr>
        <p:spPr/>
        <p:txBody>
          <a:bodyPr/>
          <a:lstStyle/>
          <a:p>
            <a:fld id="{3AB34FB6-96E0-E94F-98AA-54332C31E3E2}" type="datetimeFigureOut">
              <a:rPr lang="en-US" smtClean="0"/>
              <a:t>4/16/2025</a:t>
            </a:fld>
            <a:endParaRPr lang="en-US"/>
          </a:p>
        </p:txBody>
      </p:sp>
      <p:sp>
        <p:nvSpPr>
          <p:cNvPr id="6" name="Slide Number Placeholder 5">
            <a:extLst>
              <a:ext uri="{FF2B5EF4-FFF2-40B4-BE49-F238E27FC236}">
                <a16:creationId xmlns:a16="http://schemas.microsoft.com/office/drawing/2014/main" id="{00D966A9-97E3-4E20-D3F5-19EB07AB96F8}"/>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1893219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E530E-A39E-4B7F-27F3-A1DED943E6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4815FF-D0F2-4CED-8659-42739ACF6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84235-F59F-1C05-743D-753E4B2CE06B}"/>
              </a:ext>
            </a:extLst>
          </p:cNvPr>
          <p:cNvSpPr>
            <a:spLocks noGrp="1"/>
          </p:cNvSpPr>
          <p:nvPr>
            <p:ph type="dt" sz="half" idx="10"/>
          </p:nvPr>
        </p:nvSpPr>
        <p:spPr/>
        <p:txBody>
          <a:bodyPr/>
          <a:lstStyle/>
          <a:p>
            <a:fld id="{3AB34FB6-96E0-E94F-98AA-54332C31E3E2}" type="datetimeFigureOut">
              <a:rPr lang="en-US" smtClean="0"/>
              <a:t>4/16/2025</a:t>
            </a:fld>
            <a:endParaRPr lang="en-US"/>
          </a:p>
        </p:txBody>
      </p:sp>
      <p:sp>
        <p:nvSpPr>
          <p:cNvPr id="6" name="Slide Number Placeholder 5">
            <a:extLst>
              <a:ext uri="{FF2B5EF4-FFF2-40B4-BE49-F238E27FC236}">
                <a16:creationId xmlns:a16="http://schemas.microsoft.com/office/drawing/2014/main" id="{1FC61F74-418A-3F5C-3E9E-5A26EB282DDD}"/>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1524918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6880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637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F5CF-7563-910E-C780-7C168339C070}"/>
              </a:ext>
            </a:extLst>
          </p:cNvPr>
          <p:cNvSpPr>
            <a:spLocks noGrp="1"/>
          </p:cNvSpPr>
          <p:nvPr>
            <p:ph type="ctrTitle"/>
          </p:nvPr>
        </p:nvSpPr>
        <p:spPr>
          <a:xfrm>
            <a:off x="584887" y="1122363"/>
            <a:ext cx="11022226" cy="2387600"/>
          </a:xfrm>
        </p:spPr>
        <p:txBody>
          <a:bodyPr anchor="b"/>
          <a:lstStyle>
            <a:lvl1pPr algn="ctr">
              <a:defRPr sz="600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35612E9-1D7E-C187-3DC5-A7EF5451C6EE}"/>
              </a:ext>
            </a:extLst>
          </p:cNvPr>
          <p:cNvSpPr>
            <a:spLocks noGrp="1"/>
          </p:cNvSpPr>
          <p:nvPr>
            <p:ph type="subTitle" idx="1"/>
          </p:nvPr>
        </p:nvSpPr>
        <p:spPr>
          <a:xfrm>
            <a:off x="1524000" y="3821392"/>
            <a:ext cx="9144000" cy="1102300"/>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8AD87F3-13C9-F97D-679A-047289A8BDDF}"/>
              </a:ext>
            </a:extLst>
          </p:cNvPr>
          <p:cNvSpPr>
            <a:spLocks noGrp="1"/>
          </p:cNvSpPr>
          <p:nvPr>
            <p:ph type="dt" sz="half" idx="10"/>
          </p:nvPr>
        </p:nvSpPr>
        <p:spPr/>
        <p:txBody>
          <a:bodyPr/>
          <a:lstStyle/>
          <a:p>
            <a:fld id="{3AB34FB6-96E0-E94F-98AA-54332C31E3E2}" type="datetimeFigureOut">
              <a:rPr lang="en-US" smtClean="0"/>
              <a:t>4/16/2025</a:t>
            </a:fld>
            <a:endParaRPr lang="en-US"/>
          </a:p>
        </p:txBody>
      </p:sp>
      <p:sp>
        <p:nvSpPr>
          <p:cNvPr id="6" name="Slide Number Placeholder 5">
            <a:extLst>
              <a:ext uri="{FF2B5EF4-FFF2-40B4-BE49-F238E27FC236}">
                <a16:creationId xmlns:a16="http://schemas.microsoft.com/office/drawing/2014/main" id="{08255B78-8660-7977-A527-B43BB02EAF7D}"/>
              </a:ext>
            </a:extLst>
          </p:cNvPr>
          <p:cNvSpPr>
            <a:spLocks noGrp="1"/>
          </p:cNvSpPr>
          <p:nvPr>
            <p:ph type="sldNum" sz="quarter" idx="12"/>
          </p:nvPr>
        </p:nvSpPr>
        <p:spPr/>
        <p:txBody>
          <a:bodyPr/>
          <a:lstStyle/>
          <a:p>
            <a:fld id="{00C646E2-5701-E245-9F49-1F595AFFA2FE}" type="slidenum">
              <a:rPr lang="en-US" smtClean="0"/>
              <a:t>‹#›</a:t>
            </a:fld>
            <a:endParaRPr lang="en-US"/>
          </a:p>
        </p:txBody>
      </p:sp>
      <p:pic>
        <p:nvPicPr>
          <p:cNvPr id="8" name="Picture 7">
            <a:extLst>
              <a:ext uri="{FF2B5EF4-FFF2-40B4-BE49-F238E27FC236}">
                <a16:creationId xmlns:a16="http://schemas.microsoft.com/office/drawing/2014/main" id="{84389171-B04B-0ECD-A41B-B497CF95CE03}"/>
              </a:ext>
            </a:extLst>
          </p:cNvPr>
          <p:cNvPicPr>
            <a:picLocks noChangeAspect="1"/>
          </p:cNvPicPr>
          <p:nvPr userDrawn="1"/>
        </p:nvPicPr>
        <p:blipFill>
          <a:blip r:embed="rId2"/>
          <a:srcRect/>
          <a:stretch/>
        </p:blipFill>
        <p:spPr>
          <a:xfrm>
            <a:off x="4318262" y="5955356"/>
            <a:ext cx="3555476" cy="801987"/>
          </a:xfrm>
          <a:prstGeom prst="rect">
            <a:avLst/>
          </a:prstGeom>
        </p:spPr>
      </p:pic>
    </p:spTree>
    <p:extLst>
      <p:ext uri="{BB962C8B-B14F-4D97-AF65-F5344CB8AC3E}">
        <p14:creationId xmlns:p14="http://schemas.microsoft.com/office/powerpoint/2010/main" val="168262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F5CF-7563-910E-C780-7C168339C070}"/>
              </a:ext>
            </a:extLst>
          </p:cNvPr>
          <p:cNvSpPr>
            <a:spLocks noGrp="1"/>
          </p:cNvSpPr>
          <p:nvPr>
            <p:ph type="ctrTitle"/>
          </p:nvPr>
        </p:nvSpPr>
        <p:spPr>
          <a:xfrm>
            <a:off x="1239716" y="3155682"/>
            <a:ext cx="9712569" cy="1615201"/>
          </a:xfrm>
        </p:spPr>
        <p:txBody>
          <a:bodyPr anchor="b"/>
          <a:lstStyle>
            <a:lvl1pPr algn="ctr">
              <a:defRPr sz="600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35612E9-1D7E-C187-3DC5-A7EF5451C6EE}"/>
              </a:ext>
            </a:extLst>
          </p:cNvPr>
          <p:cNvSpPr>
            <a:spLocks noGrp="1"/>
          </p:cNvSpPr>
          <p:nvPr>
            <p:ph type="subTitle" idx="1"/>
          </p:nvPr>
        </p:nvSpPr>
        <p:spPr>
          <a:xfrm>
            <a:off x="1239716" y="4886897"/>
            <a:ext cx="9712568" cy="1044979"/>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686958BE-999F-7265-40E9-A5240BE1CF8D}"/>
              </a:ext>
            </a:extLst>
          </p:cNvPr>
          <p:cNvPicPr>
            <a:picLocks noChangeAspect="1"/>
          </p:cNvPicPr>
          <p:nvPr userDrawn="1"/>
        </p:nvPicPr>
        <p:blipFill>
          <a:blip r:embed="rId2"/>
          <a:srcRect/>
          <a:stretch/>
        </p:blipFill>
        <p:spPr>
          <a:xfrm>
            <a:off x="4180026" y="601160"/>
            <a:ext cx="3831948" cy="2294579"/>
          </a:xfrm>
          <a:prstGeom prst="rect">
            <a:avLst/>
          </a:prstGeom>
        </p:spPr>
      </p:pic>
      <p:sp>
        <p:nvSpPr>
          <p:cNvPr id="7" name="Rectangle 6">
            <a:extLst>
              <a:ext uri="{FF2B5EF4-FFF2-40B4-BE49-F238E27FC236}">
                <a16:creationId xmlns:a16="http://schemas.microsoft.com/office/drawing/2014/main" id="{6A7A3D07-BFCC-B067-1A26-38A5C1EC8CEA}"/>
              </a:ext>
            </a:extLst>
          </p:cNvPr>
          <p:cNvSpPr/>
          <p:nvPr userDrawn="1"/>
        </p:nvSpPr>
        <p:spPr>
          <a:xfrm>
            <a:off x="304800" y="304800"/>
            <a:ext cx="11582400" cy="6248400"/>
          </a:xfrm>
          <a:prstGeom prst="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0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4CA4-1BDB-D2FB-E9F6-6566E18DCD38}"/>
              </a:ext>
            </a:extLst>
          </p:cNvPr>
          <p:cNvSpPr>
            <a:spLocks noGrp="1"/>
          </p:cNvSpPr>
          <p:nvPr>
            <p:ph type="title"/>
          </p:nvPr>
        </p:nvSpPr>
        <p:spPr>
          <a:xfrm>
            <a:off x="838200" y="407773"/>
            <a:ext cx="10515600" cy="101106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F35409-C4CD-90F4-F6FD-D3818451965C}"/>
              </a:ext>
            </a:extLst>
          </p:cNvPr>
          <p:cNvSpPr>
            <a:spLocks noGrp="1"/>
          </p:cNvSpPr>
          <p:nvPr>
            <p:ph idx="1"/>
          </p:nvPr>
        </p:nvSpPr>
        <p:spPr>
          <a:xfrm>
            <a:off x="838200" y="1717590"/>
            <a:ext cx="10515600" cy="4187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7AAF2A-F252-85D7-B59A-AC065740DD36}"/>
              </a:ext>
            </a:extLst>
          </p:cNvPr>
          <p:cNvSpPr>
            <a:spLocks noGrp="1"/>
          </p:cNvSpPr>
          <p:nvPr>
            <p:ph type="dt" sz="half" idx="10"/>
          </p:nvPr>
        </p:nvSpPr>
        <p:spPr>
          <a:xfrm>
            <a:off x="838200" y="6367192"/>
            <a:ext cx="2743200" cy="490808"/>
          </a:xfrm>
        </p:spPr>
        <p:txBody>
          <a:bodyPr/>
          <a:lstStyle>
            <a:lvl1pPr>
              <a:defRPr>
                <a:solidFill>
                  <a:schemeClr val="accent2"/>
                </a:solidFill>
              </a:defRPr>
            </a:lvl1pPr>
          </a:lstStyle>
          <a:p>
            <a:fld id="{3AB34FB6-96E0-E94F-98AA-54332C31E3E2}" type="datetimeFigureOut">
              <a:rPr lang="en-US" smtClean="0"/>
              <a:pPr/>
              <a:t>4/16/2025</a:t>
            </a:fld>
            <a:endParaRPr lang="en-US" dirty="0"/>
          </a:p>
        </p:txBody>
      </p:sp>
      <p:sp>
        <p:nvSpPr>
          <p:cNvPr id="6" name="Slide Number Placeholder 5">
            <a:extLst>
              <a:ext uri="{FF2B5EF4-FFF2-40B4-BE49-F238E27FC236}">
                <a16:creationId xmlns:a16="http://schemas.microsoft.com/office/drawing/2014/main" id="{AA26550C-9433-24E4-3EAD-30A81EC25415}"/>
              </a:ext>
            </a:extLst>
          </p:cNvPr>
          <p:cNvSpPr>
            <a:spLocks noGrp="1"/>
          </p:cNvSpPr>
          <p:nvPr>
            <p:ph type="sldNum" sz="quarter" idx="12"/>
          </p:nvPr>
        </p:nvSpPr>
        <p:spPr>
          <a:xfrm>
            <a:off x="8610600" y="6367192"/>
            <a:ext cx="2743200" cy="490808"/>
          </a:xfrm>
        </p:spPr>
        <p:txBody>
          <a:bodyPr/>
          <a:lstStyle>
            <a:lvl1pPr>
              <a:defRPr>
                <a:solidFill>
                  <a:schemeClr val="accent2"/>
                </a:solidFill>
              </a:defRPr>
            </a:lvl1pPr>
          </a:lstStyle>
          <a:p>
            <a:fld id="{00C646E2-5701-E245-9F49-1F595AFFA2FE}" type="slidenum">
              <a:rPr lang="en-US" smtClean="0"/>
              <a:pPr/>
              <a:t>‹#›</a:t>
            </a:fld>
            <a:endParaRPr lang="en-US"/>
          </a:p>
        </p:txBody>
      </p:sp>
    </p:spTree>
    <p:extLst>
      <p:ext uri="{BB962C8B-B14F-4D97-AF65-F5344CB8AC3E}">
        <p14:creationId xmlns:p14="http://schemas.microsoft.com/office/powerpoint/2010/main" val="192654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80B4-DA72-8AD7-D5F8-C1BC286E93E8}"/>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FA2637E-8094-255C-CEBE-7776CDF656C7}"/>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ED5793-4EBF-1BB5-2B3F-E9C4CC7E79EB}"/>
              </a:ext>
            </a:extLst>
          </p:cNvPr>
          <p:cNvSpPr>
            <a:spLocks noGrp="1"/>
          </p:cNvSpPr>
          <p:nvPr>
            <p:ph type="dt" sz="half" idx="10"/>
          </p:nvPr>
        </p:nvSpPr>
        <p:spPr>
          <a:xfrm>
            <a:off x="838200" y="6448811"/>
            <a:ext cx="2743200" cy="365125"/>
          </a:xfrm>
        </p:spPr>
        <p:txBody>
          <a:bodyPr/>
          <a:lstStyle>
            <a:lvl1pPr>
              <a:defRPr>
                <a:solidFill>
                  <a:schemeClr val="bg2"/>
                </a:solidFill>
              </a:defRPr>
            </a:lvl1pPr>
          </a:lstStyle>
          <a:p>
            <a:fld id="{3AB34FB6-96E0-E94F-98AA-54332C31E3E2}" type="datetimeFigureOut">
              <a:rPr lang="en-US" smtClean="0"/>
              <a:pPr/>
              <a:t>4/16/2025</a:t>
            </a:fld>
            <a:endParaRPr lang="en-US" dirty="0"/>
          </a:p>
        </p:txBody>
      </p:sp>
      <p:sp>
        <p:nvSpPr>
          <p:cNvPr id="6" name="Slide Number Placeholder 5">
            <a:extLst>
              <a:ext uri="{FF2B5EF4-FFF2-40B4-BE49-F238E27FC236}">
                <a16:creationId xmlns:a16="http://schemas.microsoft.com/office/drawing/2014/main" id="{70023F44-6423-5214-29F9-1564FE9BE2F8}"/>
              </a:ext>
            </a:extLst>
          </p:cNvPr>
          <p:cNvSpPr>
            <a:spLocks noGrp="1"/>
          </p:cNvSpPr>
          <p:nvPr>
            <p:ph type="sldNum" sz="quarter" idx="12"/>
          </p:nvPr>
        </p:nvSpPr>
        <p:spPr>
          <a:xfrm>
            <a:off x="8610600" y="6448811"/>
            <a:ext cx="2743200" cy="365125"/>
          </a:xfrm>
        </p:spPr>
        <p:txBody>
          <a:bodyPr/>
          <a:lstStyle>
            <a:lvl1pPr>
              <a:defRPr>
                <a:solidFill>
                  <a:schemeClr val="bg2"/>
                </a:solidFill>
              </a:defRPr>
            </a:lvl1pPr>
          </a:lstStyle>
          <a:p>
            <a:fld id="{00C646E2-5701-E245-9F49-1F595AFFA2FE}" type="slidenum">
              <a:rPr lang="en-US" smtClean="0"/>
              <a:pPr/>
              <a:t>‹#›</a:t>
            </a:fld>
            <a:endParaRPr lang="en-US"/>
          </a:p>
        </p:txBody>
      </p:sp>
      <p:sp>
        <p:nvSpPr>
          <p:cNvPr id="8" name="TextBox 7">
            <a:extLst>
              <a:ext uri="{FF2B5EF4-FFF2-40B4-BE49-F238E27FC236}">
                <a16:creationId xmlns:a16="http://schemas.microsoft.com/office/drawing/2014/main" id="{87B8CE90-6158-6721-6A83-1930F91FD763}"/>
              </a:ext>
            </a:extLst>
          </p:cNvPr>
          <p:cNvSpPr txBox="1"/>
          <p:nvPr userDrawn="1"/>
        </p:nvSpPr>
        <p:spPr>
          <a:xfrm>
            <a:off x="4487562" y="6448811"/>
            <a:ext cx="3216875" cy="307777"/>
          </a:xfrm>
          <a:prstGeom prst="rect">
            <a:avLst/>
          </a:prstGeom>
          <a:noFill/>
        </p:spPr>
        <p:txBody>
          <a:bodyPr wrap="square" rtlCol="0">
            <a:spAutoFit/>
          </a:bodyPr>
          <a:lstStyle/>
          <a:p>
            <a:pPr algn="ctr"/>
            <a:r>
              <a:rPr lang="en-US" sz="1400" b="0" i="0" spc="0" dirty="0">
                <a:solidFill>
                  <a:schemeClr val="bg2"/>
                </a:solidFill>
                <a:latin typeface="+mn-lt"/>
                <a:ea typeface="Open Sans Light" pitchFamily="2" charset="0"/>
                <a:cs typeface="Open Sans Light" pitchFamily="2" charset="0"/>
              </a:rPr>
              <a:t>FLORIDA STATE UNIVERSITY</a:t>
            </a:r>
          </a:p>
        </p:txBody>
      </p:sp>
      <p:pic>
        <p:nvPicPr>
          <p:cNvPr id="10" name="Picture 9">
            <a:extLst>
              <a:ext uri="{FF2B5EF4-FFF2-40B4-BE49-F238E27FC236}">
                <a16:creationId xmlns:a16="http://schemas.microsoft.com/office/drawing/2014/main" id="{727F293E-B2D2-6E98-BD99-0C2BBBF9E5FE}"/>
              </a:ext>
            </a:extLst>
          </p:cNvPr>
          <p:cNvPicPr>
            <a:picLocks noChangeAspect="1"/>
          </p:cNvPicPr>
          <p:nvPr userDrawn="1"/>
        </p:nvPicPr>
        <p:blipFill>
          <a:blip r:embed="rId2"/>
          <a:srcRect/>
          <a:stretch/>
        </p:blipFill>
        <p:spPr>
          <a:xfrm>
            <a:off x="11041277" y="110880"/>
            <a:ext cx="1123950" cy="673023"/>
          </a:xfrm>
          <a:prstGeom prst="rect">
            <a:avLst/>
          </a:prstGeom>
        </p:spPr>
      </p:pic>
    </p:spTree>
    <p:extLst>
      <p:ext uri="{BB962C8B-B14F-4D97-AF65-F5344CB8AC3E}">
        <p14:creationId xmlns:p14="http://schemas.microsoft.com/office/powerpoint/2010/main" val="29480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E62A-D4A1-12DB-FEC1-3819C3DD6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FDB61-7333-5D50-B5C0-688DFCF834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940B5E-3E52-C4B9-9898-43CCDA94B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6B8290-B12E-D7AE-B4CE-6AD080C2F941}"/>
              </a:ext>
            </a:extLst>
          </p:cNvPr>
          <p:cNvSpPr>
            <a:spLocks noGrp="1"/>
          </p:cNvSpPr>
          <p:nvPr>
            <p:ph type="dt" sz="half" idx="10"/>
          </p:nvPr>
        </p:nvSpPr>
        <p:spPr/>
        <p:txBody>
          <a:bodyPr/>
          <a:lstStyle/>
          <a:p>
            <a:fld id="{3AB34FB6-96E0-E94F-98AA-54332C31E3E2}" type="datetimeFigureOut">
              <a:rPr lang="en-US" smtClean="0"/>
              <a:t>4/16/2025</a:t>
            </a:fld>
            <a:endParaRPr lang="en-US"/>
          </a:p>
        </p:txBody>
      </p:sp>
      <p:sp>
        <p:nvSpPr>
          <p:cNvPr id="7" name="Slide Number Placeholder 6">
            <a:extLst>
              <a:ext uri="{FF2B5EF4-FFF2-40B4-BE49-F238E27FC236}">
                <a16:creationId xmlns:a16="http://schemas.microsoft.com/office/drawing/2014/main" id="{CD2C5EE9-E76D-B076-3220-D99665773EED}"/>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61202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48D9-6A0B-D164-B8E3-2D97680AE5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57717C-8D84-604E-FB53-FAA257C01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00931-DDF4-74B4-7482-676148ED4B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D5CAB2-B6AC-6647-DF64-D642E5901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62DAE-67EA-6C69-E4D3-B0EA580430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8A9263-131B-40FF-E9B4-EC7D49481A2D}"/>
              </a:ext>
            </a:extLst>
          </p:cNvPr>
          <p:cNvSpPr>
            <a:spLocks noGrp="1"/>
          </p:cNvSpPr>
          <p:nvPr>
            <p:ph type="dt" sz="half" idx="10"/>
          </p:nvPr>
        </p:nvSpPr>
        <p:spPr/>
        <p:txBody>
          <a:bodyPr/>
          <a:lstStyle/>
          <a:p>
            <a:fld id="{3AB34FB6-96E0-E94F-98AA-54332C31E3E2}" type="datetimeFigureOut">
              <a:rPr lang="en-US" smtClean="0"/>
              <a:t>4/16/2025</a:t>
            </a:fld>
            <a:endParaRPr lang="en-US"/>
          </a:p>
        </p:txBody>
      </p:sp>
      <p:sp>
        <p:nvSpPr>
          <p:cNvPr id="9" name="Slide Number Placeholder 8">
            <a:extLst>
              <a:ext uri="{FF2B5EF4-FFF2-40B4-BE49-F238E27FC236}">
                <a16:creationId xmlns:a16="http://schemas.microsoft.com/office/drawing/2014/main" id="{88424AB0-E725-AA9C-815A-6667122E06CF}"/>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372754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2159-26DE-7E09-2A91-62B668AF8E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F45FF-8322-1D1F-71EE-C7DA4139FF40}"/>
              </a:ext>
            </a:extLst>
          </p:cNvPr>
          <p:cNvSpPr>
            <a:spLocks noGrp="1"/>
          </p:cNvSpPr>
          <p:nvPr>
            <p:ph type="dt" sz="half" idx="10"/>
          </p:nvPr>
        </p:nvSpPr>
        <p:spPr/>
        <p:txBody>
          <a:bodyPr/>
          <a:lstStyle/>
          <a:p>
            <a:fld id="{3AB34FB6-96E0-E94F-98AA-54332C31E3E2}" type="datetimeFigureOut">
              <a:rPr lang="en-US" smtClean="0"/>
              <a:t>4/16/2025</a:t>
            </a:fld>
            <a:endParaRPr lang="en-US"/>
          </a:p>
        </p:txBody>
      </p:sp>
      <p:sp>
        <p:nvSpPr>
          <p:cNvPr id="5" name="Slide Number Placeholder 4">
            <a:extLst>
              <a:ext uri="{FF2B5EF4-FFF2-40B4-BE49-F238E27FC236}">
                <a16:creationId xmlns:a16="http://schemas.microsoft.com/office/drawing/2014/main" id="{051347C8-C8DC-7727-063C-207D80FFE245}"/>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254622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308FF-9CEF-9E71-F5F8-4339D02237A9}"/>
              </a:ext>
            </a:extLst>
          </p:cNvPr>
          <p:cNvSpPr>
            <a:spLocks noGrp="1"/>
          </p:cNvSpPr>
          <p:nvPr>
            <p:ph type="dt" sz="half" idx="10"/>
          </p:nvPr>
        </p:nvSpPr>
        <p:spPr/>
        <p:txBody>
          <a:bodyPr/>
          <a:lstStyle/>
          <a:p>
            <a:fld id="{3AB34FB6-96E0-E94F-98AA-54332C31E3E2}" type="datetimeFigureOut">
              <a:rPr lang="en-US" smtClean="0"/>
              <a:t>4/16/2025</a:t>
            </a:fld>
            <a:endParaRPr lang="en-US"/>
          </a:p>
        </p:txBody>
      </p:sp>
      <p:sp>
        <p:nvSpPr>
          <p:cNvPr id="4" name="Slide Number Placeholder 3">
            <a:extLst>
              <a:ext uri="{FF2B5EF4-FFF2-40B4-BE49-F238E27FC236}">
                <a16:creationId xmlns:a16="http://schemas.microsoft.com/office/drawing/2014/main" id="{9FAEB8CB-6197-F5EC-FBD0-1D15310ADE34}"/>
              </a:ext>
            </a:extLst>
          </p:cNvPr>
          <p:cNvSpPr>
            <a:spLocks noGrp="1"/>
          </p:cNvSpPr>
          <p:nvPr>
            <p:ph type="sldNum" sz="quarter" idx="12"/>
          </p:nvPr>
        </p:nvSpPr>
        <p:spPr/>
        <p:txBody>
          <a:bodyPr/>
          <a:lstStyle/>
          <a:p>
            <a:fld id="{00C646E2-5701-E245-9F49-1F595AFFA2FE}" type="slidenum">
              <a:rPr lang="en-US" smtClean="0"/>
              <a:t>‹#›</a:t>
            </a:fld>
            <a:endParaRPr lang="en-US"/>
          </a:p>
        </p:txBody>
      </p:sp>
    </p:spTree>
    <p:extLst>
      <p:ext uri="{BB962C8B-B14F-4D97-AF65-F5344CB8AC3E}">
        <p14:creationId xmlns:p14="http://schemas.microsoft.com/office/powerpoint/2010/main" val="118267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C931FD-487B-FB4F-9663-6F1B47FCF50B}"/>
              </a:ext>
            </a:extLst>
          </p:cNvPr>
          <p:cNvSpPr/>
          <p:nvPr userDrawn="1"/>
        </p:nvSpPr>
        <p:spPr>
          <a:xfrm>
            <a:off x="0" y="6359525"/>
            <a:ext cx="12192000" cy="49847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84AF466-845F-25C1-2F42-A39E88937987}"/>
              </a:ext>
            </a:extLst>
          </p:cNvPr>
          <p:cNvSpPr txBox="1"/>
          <p:nvPr userDrawn="1"/>
        </p:nvSpPr>
        <p:spPr>
          <a:xfrm>
            <a:off x="4487562" y="6448811"/>
            <a:ext cx="3216875" cy="307777"/>
          </a:xfrm>
          <a:prstGeom prst="rect">
            <a:avLst/>
          </a:prstGeom>
          <a:noFill/>
        </p:spPr>
        <p:txBody>
          <a:bodyPr wrap="square" rtlCol="0">
            <a:spAutoFit/>
          </a:bodyPr>
          <a:lstStyle/>
          <a:p>
            <a:pPr algn="ctr"/>
            <a:r>
              <a:rPr lang="en-US" sz="1400" b="0" i="0" spc="0" dirty="0">
                <a:solidFill>
                  <a:schemeClr val="accent2"/>
                </a:solidFill>
                <a:latin typeface="+mn-lt"/>
                <a:ea typeface="Open Sans Light" pitchFamily="2" charset="0"/>
                <a:cs typeface="Open Sans Light" pitchFamily="2" charset="0"/>
              </a:rPr>
              <a:t>FLORIDA STATE UNIVERSITY</a:t>
            </a:r>
          </a:p>
        </p:txBody>
      </p:sp>
      <p:pic>
        <p:nvPicPr>
          <p:cNvPr id="9" name="Picture 8" descr="A close up of a logo&#10;&#10;Description automatically generated">
            <a:extLst>
              <a:ext uri="{FF2B5EF4-FFF2-40B4-BE49-F238E27FC236}">
                <a16:creationId xmlns:a16="http://schemas.microsoft.com/office/drawing/2014/main" id="{3854FDEB-39C7-AC12-C5D7-0072E4657FEE}"/>
              </a:ext>
            </a:extLst>
          </p:cNvPr>
          <p:cNvPicPr>
            <a:picLocks noChangeAspect="1"/>
          </p:cNvPicPr>
          <p:nvPr userDrawn="1"/>
        </p:nvPicPr>
        <p:blipFill>
          <a:blip r:embed="rId17"/>
          <a:stretch>
            <a:fillRect/>
          </a:stretch>
        </p:blipFill>
        <p:spPr>
          <a:xfrm>
            <a:off x="11041277" y="109022"/>
            <a:ext cx="1123950" cy="673024"/>
          </a:xfrm>
          <a:prstGeom prst="rect">
            <a:avLst/>
          </a:prstGeom>
        </p:spPr>
      </p:pic>
      <p:sp>
        <p:nvSpPr>
          <p:cNvPr id="2" name="Title Placeholder 1">
            <a:extLst>
              <a:ext uri="{FF2B5EF4-FFF2-40B4-BE49-F238E27FC236}">
                <a16:creationId xmlns:a16="http://schemas.microsoft.com/office/drawing/2014/main" id="{2253CF2F-ADD4-6F9A-E59D-043413105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FB9F1B-2C71-3B4E-A91B-8504AACA06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4FED1D6-CC84-B500-5E9B-CA793480A9D2}"/>
              </a:ext>
            </a:extLst>
          </p:cNvPr>
          <p:cNvSpPr>
            <a:spLocks noGrp="1"/>
          </p:cNvSpPr>
          <p:nvPr>
            <p:ph type="dt" sz="half" idx="2"/>
          </p:nvPr>
        </p:nvSpPr>
        <p:spPr>
          <a:xfrm>
            <a:off x="838200" y="6448811"/>
            <a:ext cx="2743200" cy="365125"/>
          </a:xfrm>
          <a:prstGeom prst="rect">
            <a:avLst/>
          </a:prstGeom>
        </p:spPr>
        <p:txBody>
          <a:bodyPr vert="horz" lIns="91440" tIns="45720" rIns="91440" bIns="45720" rtlCol="0" anchor="ctr"/>
          <a:lstStyle>
            <a:lvl1pPr algn="l">
              <a:defRPr sz="1200">
                <a:solidFill>
                  <a:schemeClr val="accent2"/>
                </a:solidFill>
              </a:defRPr>
            </a:lvl1pPr>
          </a:lstStyle>
          <a:p>
            <a:fld id="{3AB34FB6-96E0-E94F-98AA-54332C31E3E2}" type="datetimeFigureOut">
              <a:rPr lang="en-US" smtClean="0"/>
              <a:pPr/>
              <a:t>4/16/2025</a:t>
            </a:fld>
            <a:endParaRPr lang="en-US" dirty="0"/>
          </a:p>
        </p:txBody>
      </p:sp>
      <p:sp>
        <p:nvSpPr>
          <p:cNvPr id="6" name="Slide Number Placeholder 5">
            <a:extLst>
              <a:ext uri="{FF2B5EF4-FFF2-40B4-BE49-F238E27FC236}">
                <a16:creationId xmlns:a16="http://schemas.microsoft.com/office/drawing/2014/main" id="{62C0A297-EF75-F329-75D5-059F83F2B227}"/>
              </a:ext>
            </a:extLst>
          </p:cNvPr>
          <p:cNvSpPr>
            <a:spLocks noGrp="1"/>
          </p:cNvSpPr>
          <p:nvPr>
            <p:ph type="sldNum" sz="quarter" idx="4"/>
          </p:nvPr>
        </p:nvSpPr>
        <p:spPr>
          <a:xfrm>
            <a:off x="8610600" y="6448811"/>
            <a:ext cx="2743200" cy="365125"/>
          </a:xfrm>
          <a:prstGeom prst="rect">
            <a:avLst/>
          </a:prstGeom>
        </p:spPr>
        <p:txBody>
          <a:bodyPr vert="horz" lIns="91440" tIns="45720" rIns="91440" bIns="45720" rtlCol="0" anchor="ctr"/>
          <a:lstStyle>
            <a:lvl1pPr algn="r">
              <a:defRPr sz="1200">
                <a:solidFill>
                  <a:schemeClr val="accent2"/>
                </a:solidFill>
              </a:defRPr>
            </a:lvl1pPr>
          </a:lstStyle>
          <a:p>
            <a:fld id="{00C646E2-5701-E245-9F49-1F595AFFA2FE}" type="slidenum">
              <a:rPr lang="en-US" smtClean="0"/>
              <a:pPr/>
              <a:t>‹#›</a:t>
            </a:fld>
            <a:endParaRPr lang="en-US"/>
          </a:p>
        </p:txBody>
      </p:sp>
    </p:spTree>
    <p:extLst>
      <p:ext uri="{BB962C8B-B14F-4D97-AF65-F5344CB8AC3E}">
        <p14:creationId xmlns:p14="http://schemas.microsoft.com/office/powerpoint/2010/main" val="4208351128"/>
      </p:ext>
    </p:extLst>
  </p:cSld>
  <p:clrMap bg1="dk1" tx1="lt1" bg2="dk2" tx2="lt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6" r:id="rId14"/>
    <p:sldLayoutId id="2147483691" r:id="rId15"/>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rocurement.fsu.edu/how-buy/shopping-guide"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www.research.fsu.edu/contractsgrants/forms.html" TargetMode="External"/><Relationship Id="rId5" Type="http://schemas.openxmlformats.org/officeDocument/2006/relationships/hyperlink" Target="http://procurement.fsu.edu/how/buy/p-card" TargetMode="External"/><Relationship Id="rId4" Type="http://schemas.openxmlformats.org/officeDocument/2006/relationships/hyperlink" Target="http://procurement.fsu.edu/contract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rocurement.fsu.edu/how/buy/buying-exemption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senate.gov/Laws/Statutes/2023/0288.860"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rocurement.fsu.edu/supplier/costco"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rocurement.fsu.edu/taxonomy/term/131"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ontracts@fsu.edu"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procurement@fsu.edu"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rocurement.fsu.edu/sites/g/files/upcbnu3941/files/docs/Procurement%20Services%20Org%20Chart%2010.2024.pdf"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procurement.fsu.edu/about-us/meet-staf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controller.vpfa.fsu.edu/sites/g/files/upcbnu1236/files/documents/Forms/Tax%20Administration/2024-2029%20Cert%20of%20Exemption.pdf"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ntroller.vpfa.fsu.edu/services/accounting-reporting/fund-structure"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ntroller.vpfa.fsu.edu/expenditure-guideline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rocurement.fsu.edu/sites/g/files/upcbnu3941/files/docs/Supplier%20Code%20of%20Conduct.pdf"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ompliance.fsu.edu/abou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ocurement.fsu.edu/sites/g/files/upcbnu3941/files/docs/Supplier%20Code%20of%20Conduct.pdf"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ompliance.fsu.edu/ab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EF5E-240D-A3BD-DC54-C0E5D97ACE45}"/>
              </a:ext>
            </a:extLst>
          </p:cNvPr>
          <p:cNvSpPr>
            <a:spLocks noGrp="1"/>
          </p:cNvSpPr>
          <p:nvPr>
            <p:ph type="ctrTitle"/>
          </p:nvPr>
        </p:nvSpPr>
        <p:spPr>
          <a:xfrm>
            <a:off x="1239715" y="3740315"/>
            <a:ext cx="9712569" cy="1615201"/>
          </a:xfrm>
        </p:spPr>
        <p:txBody>
          <a:bodyPr>
            <a:normAutofit fontScale="90000"/>
          </a:bodyPr>
          <a:lstStyle/>
          <a:p>
            <a:r>
              <a:rPr lang="en-US" dirty="0"/>
              <a:t>Procurement Training</a:t>
            </a:r>
            <a:br>
              <a:rPr lang="en-US" dirty="0"/>
            </a:br>
            <a:endParaRPr lang="en-US" dirty="0"/>
          </a:p>
        </p:txBody>
      </p:sp>
      <p:pic>
        <p:nvPicPr>
          <p:cNvPr id="4" name="Picture 3" descr="A close-up of a logo&#10;&#10;Description automatically generated">
            <a:extLst>
              <a:ext uri="{FF2B5EF4-FFF2-40B4-BE49-F238E27FC236}">
                <a16:creationId xmlns:a16="http://schemas.microsoft.com/office/drawing/2014/main" id="{D5F7CF8E-A58C-C015-01C5-CFB12784AC22}"/>
              </a:ext>
            </a:extLst>
          </p:cNvPr>
          <p:cNvPicPr>
            <a:picLocks noChangeAspect="1"/>
          </p:cNvPicPr>
          <p:nvPr/>
        </p:nvPicPr>
        <p:blipFill>
          <a:blip r:embed="rId2"/>
          <a:stretch>
            <a:fillRect/>
          </a:stretch>
        </p:blipFill>
        <p:spPr>
          <a:xfrm>
            <a:off x="4273207" y="5591348"/>
            <a:ext cx="4182096" cy="925289"/>
          </a:xfrm>
          <a:prstGeom prst="rect">
            <a:avLst/>
          </a:prstGeom>
        </p:spPr>
      </p:pic>
    </p:spTree>
    <p:extLst>
      <p:ext uri="{BB962C8B-B14F-4D97-AF65-F5344CB8AC3E}">
        <p14:creationId xmlns:p14="http://schemas.microsoft.com/office/powerpoint/2010/main" val="2492220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584887" y="551759"/>
            <a:ext cx="11022226" cy="1282824"/>
          </a:xfrm>
        </p:spPr>
        <p:txBody>
          <a:bodyPr>
            <a:normAutofit fontScale="90000"/>
          </a:bodyPr>
          <a:lstStyle/>
          <a:p>
            <a:r>
              <a:rPr lang="en-US" dirty="0"/>
              <a:t>Payment Vehicle and Method of Procurement</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570182" y="1819921"/>
            <a:ext cx="9097818" cy="4664005"/>
          </a:xfrm>
        </p:spPr>
        <p:txBody>
          <a:bodyPr>
            <a:normAutofit fontScale="70000" lnSpcReduction="20000"/>
          </a:bodyPr>
          <a:lstStyle/>
          <a:p>
            <a:pPr fontAlgn="base"/>
            <a:endParaRPr lang="en-US" sz="3000" dirty="0">
              <a:solidFill>
                <a:schemeClr val="bg1"/>
              </a:solidFill>
            </a:endParaRPr>
          </a:p>
          <a:p>
            <a:pPr fontAlgn="base"/>
            <a:endParaRPr lang="en-US" sz="7200" dirty="0">
              <a:solidFill>
                <a:schemeClr val="bg1"/>
              </a:solidFill>
            </a:endParaRPr>
          </a:p>
          <a:p>
            <a:pPr fontAlgn="base"/>
            <a:r>
              <a:rPr lang="en-US" sz="5100" dirty="0">
                <a:solidFill>
                  <a:schemeClr val="bg1"/>
                </a:solidFill>
              </a:rPr>
              <a:t>FSU’s frequent payment vehicles are a Procurement Card(PCard) or Purchase Order (How will you purchase the item)</a:t>
            </a:r>
          </a:p>
          <a:p>
            <a:pPr fontAlgn="base"/>
            <a:endParaRPr lang="en-US" sz="5100" dirty="0">
              <a:solidFill>
                <a:schemeClr val="bg1"/>
              </a:solidFill>
            </a:endParaRPr>
          </a:p>
          <a:p>
            <a:pPr fontAlgn="base"/>
            <a:r>
              <a:rPr lang="en-US" sz="5100" dirty="0">
                <a:solidFill>
                  <a:schemeClr val="bg1"/>
                </a:solidFill>
              </a:rPr>
              <a:t>Method of Procurement (The process in which you purchase a commodity or service) </a:t>
            </a:r>
          </a:p>
          <a:p>
            <a:pPr fontAlgn="base"/>
            <a:r>
              <a:rPr lang="en-US" sz="3800" dirty="0">
                <a:solidFill>
                  <a:schemeClr val="bg1"/>
                </a:solidFill>
              </a:rPr>
              <a:t>​</a:t>
            </a:r>
          </a:p>
          <a:p>
            <a:pPr fontAlgn="base"/>
            <a:r>
              <a:rPr lang="en-US" sz="3000" dirty="0">
                <a:solidFill>
                  <a:schemeClr val="bg1"/>
                </a:solidFill>
              </a:rPr>
              <a:t>​</a:t>
            </a:r>
          </a:p>
        </p:txBody>
      </p:sp>
    </p:spTree>
    <p:extLst>
      <p:ext uri="{BB962C8B-B14F-4D97-AF65-F5344CB8AC3E}">
        <p14:creationId xmlns:p14="http://schemas.microsoft.com/office/powerpoint/2010/main" val="101523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1562100" y="50801"/>
            <a:ext cx="9067800" cy="415925"/>
          </a:xfrm>
          <a:prstGeom prst="rect">
            <a:avLst/>
          </a:prstGeom>
          <a:solidFill>
            <a:srgbClr val="782F40"/>
          </a:solidFill>
          <a:ln w="5080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914298">
              <a:defRPr/>
            </a:pPr>
            <a:r>
              <a:rPr lang="en-US" sz="2400" b="1" dirty="0"/>
              <a:t>Procurement Method Quick Reference Guide</a:t>
            </a:r>
          </a:p>
        </p:txBody>
      </p:sp>
      <p:graphicFrame>
        <p:nvGraphicFramePr>
          <p:cNvPr id="8" name="Table 7"/>
          <p:cNvGraphicFramePr>
            <a:graphicFrameLocks noGrp="1"/>
          </p:cNvGraphicFramePr>
          <p:nvPr>
            <p:extLst>
              <p:ext uri="{D42A27DB-BD31-4B8C-83A1-F6EECF244321}">
                <p14:modId xmlns:p14="http://schemas.microsoft.com/office/powerpoint/2010/main" val="3093983177"/>
              </p:ext>
            </p:extLst>
          </p:nvPr>
        </p:nvGraphicFramePr>
        <p:xfrm>
          <a:off x="1638300" y="466726"/>
          <a:ext cx="8942388" cy="5648324"/>
        </p:xfrm>
        <a:graphic>
          <a:graphicData uri="http://schemas.openxmlformats.org/drawingml/2006/table">
            <a:tbl>
              <a:tblPr firstRow="1" bandRow="1">
                <a:tableStyleId>{5C22544A-7EE6-4342-B048-85BDC9FD1C3A}</a:tableStyleId>
              </a:tblPr>
              <a:tblGrid>
                <a:gridCol w="1082647">
                  <a:extLst>
                    <a:ext uri="{9D8B030D-6E8A-4147-A177-3AD203B41FA5}">
                      <a16:colId xmlns:a16="http://schemas.microsoft.com/office/drawing/2014/main" val="20000"/>
                    </a:ext>
                  </a:extLst>
                </a:gridCol>
                <a:gridCol w="1152950">
                  <a:extLst>
                    <a:ext uri="{9D8B030D-6E8A-4147-A177-3AD203B41FA5}">
                      <a16:colId xmlns:a16="http://schemas.microsoft.com/office/drawing/2014/main" val="20001"/>
                    </a:ext>
                  </a:extLst>
                </a:gridCol>
                <a:gridCol w="1180165">
                  <a:extLst>
                    <a:ext uri="{9D8B030D-6E8A-4147-A177-3AD203B41FA5}">
                      <a16:colId xmlns:a16="http://schemas.microsoft.com/office/drawing/2014/main" val="20002"/>
                    </a:ext>
                  </a:extLst>
                </a:gridCol>
                <a:gridCol w="1304898">
                  <a:extLst>
                    <a:ext uri="{9D8B030D-6E8A-4147-A177-3AD203B41FA5}">
                      <a16:colId xmlns:a16="http://schemas.microsoft.com/office/drawing/2014/main" val="20003"/>
                    </a:ext>
                  </a:extLst>
                </a:gridCol>
                <a:gridCol w="1611933">
                  <a:extLst>
                    <a:ext uri="{9D8B030D-6E8A-4147-A177-3AD203B41FA5}">
                      <a16:colId xmlns:a16="http://schemas.microsoft.com/office/drawing/2014/main" val="20004"/>
                    </a:ext>
                  </a:extLst>
                </a:gridCol>
                <a:gridCol w="1304898">
                  <a:extLst>
                    <a:ext uri="{9D8B030D-6E8A-4147-A177-3AD203B41FA5}">
                      <a16:colId xmlns:a16="http://schemas.microsoft.com/office/drawing/2014/main" val="20005"/>
                    </a:ext>
                  </a:extLst>
                </a:gridCol>
                <a:gridCol w="1304897">
                  <a:extLst>
                    <a:ext uri="{9D8B030D-6E8A-4147-A177-3AD203B41FA5}">
                      <a16:colId xmlns:a16="http://schemas.microsoft.com/office/drawing/2014/main" val="20006"/>
                    </a:ext>
                  </a:extLst>
                </a:gridCol>
              </a:tblGrid>
              <a:tr h="519386">
                <a:tc>
                  <a:txBody>
                    <a:bodyPr/>
                    <a:lstStyle/>
                    <a:p>
                      <a:pPr algn="ctr"/>
                      <a:endParaRPr lang="en-US" sz="1100" dirty="0">
                        <a:solidFill>
                          <a:srgbClr val="782F40"/>
                        </a:solidFill>
                        <a:latin typeface="Arial" panose="020B0604020202020204" pitchFamily="34" charset="0"/>
                        <a:cs typeface="Arial" panose="020B0604020202020204" pitchFamily="34" charset="0"/>
                      </a:endParaRPr>
                    </a:p>
                  </a:txBody>
                  <a:tcPr marT="45727" marB="45727"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EB888"/>
                    </a:solidFill>
                  </a:tcPr>
                </a:tc>
                <a:tc>
                  <a:txBody>
                    <a:bodyPr/>
                    <a:lstStyle/>
                    <a:p>
                      <a:pPr algn="ctr"/>
                      <a:r>
                        <a:rPr lang="en-US" sz="900" dirty="0">
                          <a:solidFill>
                            <a:srgbClr val="782F40"/>
                          </a:solidFill>
                          <a:latin typeface="Arial" panose="020B0604020202020204" pitchFamily="34" charset="0"/>
                          <a:cs typeface="Arial" panose="020B0604020202020204" pitchFamily="34" charset="0"/>
                        </a:rPr>
                        <a:t>Existing FSU Contract</a:t>
                      </a:r>
                      <a:r>
                        <a:rPr lang="en-US" sz="900" baseline="0" dirty="0">
                          <a:solidFill>
                            <a:srgbClr val="782F40"/>
                          </a:solidFill>
                          <a:latin typeface="Arial" panose="020B0604020202020204" pitchFamily="34" charset="0"/>
                          <a:cs typeface="Arial" panose="020B0604020202020204" pitchFamily="34" charset="0"/>
                        </a:rPr>
                        <a:t> or</a:t>
                      </a:r>
                      <a:br>
                        <a:rPr lang="en-US" sz="900" baseline="0" dirty="0">
                          <a:solidFill>
                            <a:srgbClr val="782F40"/>
                          </a:solidFill>
                          <a:latin typeface="Arial" panose="020B0604020202020204" pitchFamily="34" charset="0"/>
                          <a:cs typeface="Arial" panose="020B0604020202020204" pitchFamily="34" charset="0"/>
                        </a:rPr>
                      </a:br>
                      <a:r>
                        <a:rPr lang="en-US" sz="900" baseline="0" dirty="0">
                          <a:solidFill>
                            <a:srgbClr val="782F40"/>
                          </a:solidFill>
                          <a:latin typeface="Arial" panose="020B0604020202020204" pitchFamily="34" charset="0"/>
                          <a:cs typeface="Arial" panose="020B0604020202020204" pitchFamily="34" charset="0"/>
                        </a:rPr>
                        <a:t>SpearMart*</a:t>
                      </a:r>
                      <a:endParaRPr lang="en-US" sz="900" dirty="0">
                        <a:solidFill>
                          <a:srgbClr val="782F40"/>
                        </a:solidFill>
                        <a:latin typeface="Arial" panose="020B0604020202020204" pitchFamily="34" charset="0"/>
                        <a:cs typeface="Arial" panose="020B0604020202020204" pitchFamily="34" charset="0"/>
                      </a:endParaRPr>
                    </a:p>
                  </a:txBody>
                  <a:tcPr marT="45727" marB="45727" anchor="ctr">
                    <a:lnT w="12700" cap="flat" cmpd="sng" algn="ctr">
                      <a:solidFill>
                        <a:schemeClr val="tx1"/>
                      </a:solidFill>
                      <a:prstDash val="solid"/>
                      <a:round/>
                      <a:headEnd type="none" w="med" len="med"/>
                      <a:tailEnd type="none" w="med" len="med"/>
                    </a:lnT>
                    <a:solidFill>
                      <a:srgbClr val="CEB888"/>
                    </a:solidFill>
                  </a:tcPr>
                </a:tc>
                <a:tc>
                  <a:txBody>
                    <a:bodyPr/>
                    <a:lstStyle/>
                    <a:p>
                      <a:pPr algn="ctr"/>
                      <a:r>
                        <a:rPr lang="en-US" sz="900" dirty="0">
                          <a:solidFill>
                            <a:srgbClr val="782F40"/>
                          </a:solidFill>
                          <a:latin typeface="Arial" panose="020B0604020202020204" pitchFamily="34" charset="0"/>
                          <a:cs typeface="Arial" panose="020B0604020202020204" pitchFamily="34" charset="0"/>
                        </a:rPr>
                        <a:t>PCard</a:t>
                      </a:r>
                    </a:p>
                  </a:txBody>
                  <a:tcPr marT="45727" marB="45727" anchor="ctr">
                    <a:lnT w="12700" cap="flat" cmpd="sng" algn="ctr">
                      <a:solidFill>
                        <a:schemeClr val="tx1"/>
                      </a:solidFill>
                      <a:prstDash val="solid"/>
                      <a:round/>
                      <a:headEnd type="none" w="med" len="med"/>
                      <a:tailEnd type="none" w="med" len="med"/>
                    </a:lnT>
                    <a:solidFill>
                      <a:srgbClr val="CEB888"/>
                    </a:solidFill>
                  </a:tcPr>
                </a:tc>
                <a:tc>
                  <a:txBody>
                    <a:bodyPr/>
                    <a:lstStyle/>
                    <a:p>
                      <a:pPr algn="ctr"/>
                      <a:r>
                        <a:rPr lang="en-US" sz="900" dirty="0">
                          <a:solidFill>
                            <a:srgbClr val="782F40"/>
                          </a:solidFill>
                          <a:latin typeface="Arial" panose="020B0604020202020204" pitchFamily="34" charset="0"/>
                          <a:cs typeface="Arial" panose="020B0604020202020204" pitchFamily="34" charset="0"/>
                        </a:rPr>
                        <a:t>Quotes </a:t>
                      </a:r>
                    </a:p>
                  </a:txBody>
                  <a:tcPr marT="45727" marB="45727" anchor="ctr">
                    <a:lnT w="12700" cap="flat" cmpd="sng" algn="ctr">
                      <a:solidFill>
                        <a:schemeClr val="tx1"/>
                      </a:solidFill>
                      <a:prstDash val="solid"/>
                      <a:round/>
                      <a:headEnd type="none" w="med" len="med"/>
                      <a:tailEnd type="none" w="med" len="med"/>
                    </a:lnT>
                    <a:solidFill>
                      <a:srgbClr val="CEB888"/>
                    </a:solidFill>
                  </a:tcPr>
                </a:tc>
                <a:tc>
                  <a:txBody>
                    <a:bodyPr/>
                    <a:lstStyle/>
                    <a:p>
                      <a:pPr algn="ctr"/>
                      <a:r>
                        <a:rPr lang="en-US" sz="900" dirty="0">
                          <a:solidFill>
                            <a:srgbClr val="782F40"/>
                          </a:solidFill>
                          <a:latin typeface="Arial" panose="020B0604020202020204" pitchFamily="34" charset="0"/>
                          <a:cs typeface="Arial" panose="020B0604020202020204" pitchFamily="34" charset="0"/>
                        </a:rPr>
                        <a:t>Formal</a:t>
                      </a:r>
                      <a:r>
                        <a:rPr lang="en-US" sz="900" baseline="0" dirty="0">
                          <a:solidFill>
                            <a:srgbClr val="782F40"/>
                          </a:solidFill>
                          <a:latin typeface="Arial" panose="020B0604020202020204" pitchFamily="34" charset="0"/>
                          <a:cs typeface="Arial" panose="020B0604020202020204" pitchFamily="34" charset="0"/>
                        </a:rPr>
                        <a:t> Solicitation </a:t>
                      </a:r>
                      <a:br>
                        <a:rPr lang="en-US" sz="900" baseline="0" dirty="0">
                          <a:solidFill>
                            <a:srgbClr val="782F40"/>
                          </a:solidFill>
                          <a:latin typeface="Arial" panose="020B0604020202020204" pitchFamily="34" charset="0"/>
                          <a:cs typeface="Arial" panose="020B0604020202020204" pitchFamily="34" charset="0"/>
                        </a:rPr>
                      </a:br>
                      <a:r>
                        <a:rPr lang="en-US" sz="900" dirty="0">
                          <a:solidFill>
                            <a:srgbClr val="782F40"/>
                          </a:solidFill>
                          <a:latin typeface="Arial" panose="020B0604020202020204" pitchFamily="34" charset="0"/>
                          <a:cs typeface="Arial" panose="020B0604020202020204" pitchFamily="34" charset="0"/>
                        </a:rPr>
                        <a:t>(Invitation to Bid </a:t>
                      </a:r>
                      <a:r>
                        <a:rPr lang="en-US" sz="900" baseline="0" dirty="0">
                          <a:solidFill>
                            <a:srgbClr val="782F40"/>
                          </a:solidFill>
                          <a:latin typeface="Arial" panose="020B0604020202020204" pitchFamily="34" charset="0"/>
                          <a:cs typeface="Arial" panose="020B0604020202020204" pitchFamily="34" charset="0"/>
                        </a:rPr>
                        <a:t>or </a:t>
                      </a:r>
                      <a:r>
                        <a:rPr lang="en-US" sz="900" dirty="0">
                          <a:solidFill>
                            <a:srgbClr val="782F40"/>
                          </a:solidFill>
                          <a:latin typeface="Arial" panose="020B0604020202020204" pitchFamily="34" charset="0"/>
                          <a:cs typeface="Arial" panose="020B0604020202020204" pitchFamily="34" charset="0"/>
                        </a:rPr>
                        <a:t>Invitation to Negotiate)</a:t>
                      </a:r>
                    </a:p>
                  </a:txBody>
                  <a:tcPr marT="45727" marB="45727" anchor="ctr">
                    <a:lnT w="12700" cap="flat" cmpd="sng" algn="ctr">
                      <a:solidFill>
                        <a:schemeClr val="tx1"/>
                      </a:solidFill>
                      <a:prstDash val="solid"/>
                      <a:round/>
                      <a:headEnd type="none" w="med" len="med"/>
                      <a:tailEnd type="none" w="med" len="med"/>
                    </a:lnT>
                    <a:solidFill>
                      <a:srgbClr val="CEB888"/>
                    </a:solidFill>
                  </a:tcPr>
                </a:tc>
                <a:tc>
                  <a:txBody>
                    <a:bodyPr/>
                    <a:lstStyle/>
                    <a:p>
                      <a:pPr algn="ctr"/>
                      <a:r>
                        <a:rPr lang="en-US" sz="900" dirty="0">
                          <a:solidFill>
                            <a:srgbClr val="782F40"/>
                          </a:solidFill>
                          <a:latin typeface="Arial" panose="020B0604020202020204" pitchFamily="34" charset="0"/>
                          <a:cs typeface="Arial" panose="020B0604020202020204" pitchFamily="34" charset="0"/>
                        </a:rPr>
                        <a:t>Sole Source</a:t>
                      </a:r>
                    </a:p>
                  </a:txBody>
                  <a:tcPr marT="45727" marB="45727" anchor="ctr">
                    <a:lnT w="12700" cap="flat" cmpd="sng" algn="ctr">
                      <a:solidFill>
                        <a:schemeClr val="tx1"/>
                      </a:solidFill>
                      <a:prstDash val="solid"/>
                      <a:round/>
                      <a:headEnd type="none" w="med" len="med"/>
                      <a:tailEnd type="none" w="med" len="med"/>
                    </a:lnT>
                    <a:solidFill>
                      <a:srgbClr val="CEB888"/>
                    </a:solidFill>
                  </a:tcPr>
                </a:tc>
                <a:tc>
                  <a:txBody>
                    <a:bodyPr/>
                    <a:lstStyle/>
                    <a:p>
                      <a:pPr algn="ctr"/>
                      <a:r>
                        <a:rPr lang="en-US" sz="900" dirty="0">
                          <a:solidFill>
                            <a:srgbClr val="782F40"/>
                          </a:solidFill>
                          <a:latin typeface="Arial" panose="020B0604020202020204" pitchFamily="34" charset="0"/>
                          <a:cs typeface="Arial" panose="020B0604020202020204" pitchFamily="34" charset="0"/>
                        </a:rPr>
                        <a:t>Sponsored Research Exemption (SRE)</a:t>
                      </a:r>
                    </a:p>
                  </a:txBody>
                  <a:tcPr marT="45727" marB="45727"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EB888"/>
                    </a:solidFill>
                  </a:tcPr>
                </a:tc>
                <a:extLst>
                  <a:ext uri="{0D108BD9-81ED-4DB2-BD59-A6C34878D82A}">
                    <a16:rowId xmlns:a16="http://schemas.microsoft.com/office/drawing/2014/main" val="10000"/>
                  </a:ext>
                </a:extLst>
              </a:tr>
              <a:tr h="462325">
                <a:tc>
                  <a:txBody>
                    <a:bodyPr/>
                    <a:lstStyle/>
                    <a:p>
                      <a:pPr algn="ctr"/>
                      <a:r>
                        <a:rPr lang="en-US" sz="900" b="1" kern="1200" dirty="0">
                          <a:solidFill>
                            <a:srgbClr val="782F40"/>
                          </a:solidFill>
                          <a:latin typeface="Arial" panose="020B0604020202020204" pitchFamily="34" charset="0"/>
                          <a:ea typeface="+mn-ea"/>
                          <a:cs typeface="Arial" panose="020B0604020202020204" pitchFamily="34" charset="0"/>
                        </a:rPr>
                        <a:t>$ Amount</a:t>
                      </a:r>
                    </a:p>
                  </a:txBody>
                  <a:tcPr marT="45727" marB="45727" anchor="ctr">
                    <a:lnL w="12700" cap="flat" cmpd="sng" algn="ctr">
                      <a:solidFill>
                        <a:schemeClr val="tx1"/>
                      </a:solidFill>
                      <a:prstDash val="solid"/>
                      <a:round/>
                      <a:headEnd type="none" w="med" len="med"/>
                      <a:tailEnd type="none" w="med" len="med"/>
                    </a:lnL>
                    <a:solidFill>
                      <a:srgbClr val="CEB888"/>
                    </a:solidFill>
                  </a:tcPr>
                </a:tc>
                <a:tc>
                  <a:txBody>
                    <a:bodyPr/>
                    <a:lstStyle/>
                    <a:p>
                      <a:pPr algn="ctr"/>
                      <a:r>
                        <a:rPr lang="en-US" sz="800" b="1" dirty="0">
                          <a:latin typeface="Arial" panose="020B0604020202020204" pitchFamily="34" charset="0"/>
                          <a:cs typeface="Arial" panose="020B0604020202020204" pitchFamily="34" charset="0"/>
                        </a:rPr>
                        <a:t>any $ amount</a:t>
                      </a:r>
                    </a:p>
                  </a:txBody>
                  <a:tcPr marT="45727" marB="45727"/>
                </a:tc>
                <a:tc>
                  <a:txBody>
                    <a:bodyPr/>
                    <a:lstStyle/>
                    <a:p>
                      <a:pPr algn="ctr"/>
                      <a:r>
                        <a:rPr lang="en-US" sz="800" b="1" dirty="0">
                          <a:latin typeface="Arial" panose="020B0604020202020204" pitchFamily="34" charset="0"/>
                          <a:cs typeface="Arial" panose="020B0604020202020204" pitchFamily="34" charset="0"/>
                        </a:rPr>
                        <a:t>$1 - $2,500</a:t>
                      </a:r>
                      <a:br>
                        <a:rPr lang="en-US" sz="800" b="1" dirty="0">
                          <a:latin typeface="Arial" panose="020B0604020202020204" pitchFamily="34" charset="0"/>
                          <a:cs typeface="Arial" panose="020B0604020202020204" pitchFamily="34" charset="0"/>
                        </a:rPr>
                      </a:br>
                      <a:r>
                        <a:rPr lang="en-US" sz="800" b="1" baseline="0" dirty="0">
                          <a:latin typeface="Arial" panose="020B0604020202020204" pitchFamily="34" charset="0"/>
                          <a:cs typeface="Arial" panose="020B0604020202020204" pitchFamily="34" charset="0"/>
                        </a:rPr>
                        <a:t> or approved limit</a:t>
                      </a:r>
                      <a:endParaRPr lang="en-US" sz="800" b="1" dirty="0">
                        <a:latin typeface="Arial" panose="020B0604020202020204" pitchFamily="34" charset="0"/>
                        <a:cs typeface="Arial" panose="020B0604020202020204" pitchFamily="34" charset="0"/>
                      </a:endParaRPr>
                    </a:p>
                  </a:txBody>
                  <a:tcPr marT="45727" marB="45727"/>
                </a:tc>
                <a:tc>
                  <a:txBody>
                    <a:bodyPr/>
                    <a:lstStyle/>
                    <a:p>
                      <a:pPr algn="ctr"/>
                      <a:r>
                        <a:rPr lang="en-US" sz="800" b="1" dirty="0">
                          <a:latin typeface="Arial" panose="020B0604020202020204" pitchFamily="34" charset="0"/>
                          <a:cs typeface="Arial" panose="020B0604020202020204" pitchFamily="34" charset="0"/>
                        </a:rPr>
                        <a:t>$25,000 - $149,999</a:t>
                      </a:r>
                      <a:br>
                        <a:rPr lang="en-US" sz="800" b="1" dirty="0">
                          <a:latin typeface="Arial" panose="020B0604020202020204" pitchFamily="34" charset="0"/>
                          <a:cs typeface="Arial" panose="020B0604020202020204" pitchFamily="34" charset="0"/>
                        </a:rPr>
                      </a:br>
                      <a:r>
                        <a:rPr lang="en-US" sz="800" b="1" dirty="0">
                          <a:latin typeface="Arial" panose="020B0604020202020204" pitchFamily="34" charset="0"/>
                          <a:cs typeface="Arial" panose="020B0604020202020204" pitchFamily="34" charset="0"/>
                        </a:rPr>
                        <a:t>require written quotes</a:t>
                      </a:r>
                      <a:endParaRPr lang="en-US" sz="800" dirty="0">
                        <a:latin typeface="Arial" panose="020B0604020202020204" pitchFamily="34" charset="0"/>
                        <a:cs typeface="Arial" panose="020B0604020202020204" pitchFamily="34" charset="0"/>
                      </a:endParaRPr>
                    </a:p>
                  </a:txBody>
                  <a:tcPr marT="45727" marB="45727"/>
                </a:tc>
                <a:tc>
                  <a:txBody>
                    <a:bodyPr/>
                    <a:lstStyle/>
                    <a:p>
                      <a:pPr algn="ctr"/>
                      <a:r>
                        <a:rPr lang="en-US" sz="800" b="1" dirty="0">
                          <a:latin typeface="Arial" panose="020B0604020202020204" pitchFamily="34" charset="0"/>
                          <a:cs typeface="Arial" panose="020B0604020202020204" pitchFamily="34" charset="0"/>
                        </a:rPr>
                        <a:t>$150,000</a:t>
                      </a:r>
                      <a:r>
                        <a:rPr lang="en-US" sz="800" b="1" baseline="0" dirty="0">
                          <a:latin typeface="Arial" panose="020B0604020202020204" pitchFamily="34" charset="0"/>
                          <a:cs typeface="Arial" panose="020B0604020202020204" pitchFamily="34" charset="0"/>
                        </a:rPr>
                        <a:t> and up</a:t>
                      </a:r>
                      <a:endParaRPr lang="en-US" sz="800" dirty="0">
                        <a:latin typeface="Arial" panose="020B0604020202020204" pitchFamily="34" charset="0"/>
                        <a:cs typeface="Arial" panose="020B0604020202020204" pitchFamily="34" charset="0"/>
                      </a:endParaRPr>
                    </a:p>
                    <a:p>
                      <a:pPr algn="ctr"/>
                      <a:endParaRPr lang="en-US" sz="800" baseline="0" dirty="0">
                        <a:latin typeface="Arial" panose="020B0604020202020204" pitchFamily="34" charset="0"/>
                        <a:cs typeface="Arial" panose="020B0604020202020204" pitchFamily="34" charset="0"/>
                      </a:endParaRPr>
                    </a:p>
                  </a:txBody>
                  <a:tcPr marT="45727" marB="45727"/>
                </a:tc>
                <a:tc>
                  <a:txBody>
                    <a:bodyPr/>
                    <a:lstStyle/>
                    <a:p>
                      <a:pPr algn="ctr"/>
                      <a:r>
                        <a:rPr lang="en-US" sz="800" b="1" baseline="0" dirty="0">
                          <a:latin typeface="Arial" panose="020B0604020202020204" pitchFamily="34" charset="0"/>
                          <a:cs typeface="Arial" panose="020B0604020202020204" pitchFamily="34" charset="0"/>
                        </a:rPr>
                        <a:t>$25,000 and up</a:t>
                      </a:r>
                      <a:endParaRPr lang="en-US" sz="800" baseline="0" dirty="0">
                        <a:latin typeface="Arial" panose="020B0604020202020204" pitchFamily="34" charset="0"/>
                        <a:cs typeface="Arial" panose="020B0604020202020204" pitchFamily="34" charset="0"/>
                      </a:endParaRPr>
                    </a:p>
                  </a:txBody>
                  <a:tcPr marT="45727" marB="45727"/>
                </a:tc>
                <a:tc>
                  <a:txBody>
                    <a:bodyPr/>
                    <a:lstStyle/>
                    <a:p>
                      <a:pPr algn="ctr"/>
                      <a:r>
                        <a:rPr lang="en-US" sz="800" b="1" baseline="0" dirty="0">
                          <a:latin typeface="Arial" panose="020B0604020202020204" pitchFamily="34" charset="0"/>
                          <a:cs typeface="Arial" panose="020B0604020202020204" pitchFamily="34" charset="0"/>
                        </a:rPr>
                        <a:t>$150,000 and up</a:t>
                      </a:r>
                      <a:r>
                        <a:rPr lang="en-US" sz="800" b="1" dirty="0">
                          <a:latin typeface="Arial" panose="020B0604020202020204" pitchFamily="34" charset="0"/>
                          <a:cs typeface="Arial" panose="020B0604020202020204" pitchFamily="34" charset="0"/>
                        </a:rPr>
                        <a:t> (Grant</a:t>
                      </a:r>
                      <a:r>
                        <a:rPr lang="en-US" sz="800" b="1" baseline="0" dirty="0">
                          <a:latin typeface="Arial" panose="020B0604020202020204" pitchFamily="34" charset="0"/>
                          <a:cs typeface="Arial" panose="020B0604020202020204" pitchFamily="34" charset="0"/>
                        </a:rPr>
                        <a:t> Funds)</a:t>
                      </a:r>
                      <a:endParaRPr lang="en-US" sz="800" baseline="0" dirty="0">
                        <a:latin typeface="Arial" panose="020B0604020202020204" pitchFamily="34" charset="0"/>
                        <a:cs typeface="Arial" panose="020B0604020202020204" pitchFamily="34" charset="0"/>
                      </a:endParaRPr>
                    </a:p>
                  </a:txBody>
                  <a:tcPr marT="45727" marB="45727">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1479466">
                <a:tc>
                  <a:txBody>
                    <a:bodyPr/>
                    <a:lstStyle/>
                    <a:p>
                      <a:pPr algn="ctr"/>
                      <a:r>
                        <a:rPr lang="en-US" sz="900" b="1" kern="1200" dirty="0">
                          <a:solidFill>
                            <a:srgbClr val="782F40"/>
                          </a:solidFill>
                          <a:latin typeface="Arial" panose="020B0604020202020204" pitchFamily="34" charset="0"/>
                          <a:ea typeface="+mn-ea"/>
                          <a:cs typeface="Arial" panose="020B0604020202020204" pitchFamily="34" charset="0"/>
                        </a:rPr>
                        <a:t>Department Responsibility</a:t>
                      </a:r>
                    </a:p>
                  </a:txBody>
                  <a:tcPr marT="45727" marB="45727" anchor="ctr">
                    <a:lnL w="12700" cap="flat" cmpd="sng" algn="ctr">
                      <a:solidFill>
                        <a:schemeClr val="tx1"/>
                      </a:solidFill>
                      <a:prstDash val="solid"/>
                      <a:round/>
                      <a:headEnd type="none" w="med" len="med"/>
                      <a:tailEnd type="none" w="med" len="med"/>
                    </a:lnL>
                    <a:solidFill>
                      <a:srgbClr val="CEB888"/>
                    </a:solidFill>
                  </a:tcPr>
                </a:tc>
                <a:tc>
                  <a:txBody>
                    <a:bodyPr/>
                    <a:lstStyle/>
                    <a:p>
                      <a:r>
                        <a:rPr lang="en-US" sz="800" dirty="0">
                          <a:latin typeface="Arial" panose="020B0604020202020204" pitchFamily="34" charset="0"/>
                          <a:cs typeface="Arial" panose="020B0604020202020204" pitchFamily="34" charset="0"/>
                        </a:rPr>
                        <a:t>Purchase through SpearMart</a:t>
                      </a:r>
                      <a:r>
                        <a:rPr lang="en-US" sz="800" baseline="0" dirty="0">
                          <a:latin typeface="Arial" panose="020B0604020202020204" pitchFamily="34" charset="0"/>
                          <a:cs typeface="Arial" panose="020B0604020202020204" pitchFamily="34" charset="0"/>
                        </a:rPr>
                        <a:t> or visit the following links: </a:t>
                      </a:r>
                      <a:r>
                        <a:rPr lang="en-US" sz="800" baseline="0" dirty="0">
                          <a:latin typeface="Arial" panose="020B0604020202020204" pitchFamily="34" charset="0"/>
                          <a:cs typeface="Arial" panose="020B0604020202020204" pitchFamily="34" charset="0"/>
                          <a:hlinkClick r:id="rId3"/>
                        </a:rPr>
                        <a:t>Shopping Guide</a:t>
                      </a:r>
                      <a:r>
                        <a:rPr lang="en-US" sz="800" baseline="0" dirty="0">
                          <a:latin typeface="Arial" panose="020B0604020202020204" pitchFamily="34" charset="0"/>
                          <a:cs typeface="Arial" panose="020B0604020202020204" pitchFamily="34" charset="0"/>
                        </a:rPr>
                        <a:t> or </a:t>
                      </a:r>
                      <a:r>
                        <a:rPr lang="en-US" sz="800" baseline="0" dirty="0">
                          <a:latin typeface="Arial" panose="020B0604020202020204" pitchFamily="34" charset="0"/>
                          <a:cs typeface="Arial" panose="020B0604020202020204" pitchFamily="34" charset="0"/>
                          <a:hlinkClick r:id="rId4"/>
                        </a:rPr>
                        <a:t>Contracts </a:t>
                      </a:r>
                      <a:r>
                        <a:rPr lang="en-US" sz="800" baseline="0" dirty="0">
                          <a:latin typeface="Arial" panose="020B0604020202020204" pitchFamily="34" charset="0"/>
                          <a:cs typeface="Arial" panose="020B0604020202020204" pitchFamily="34" charset="0"/>
                        </a:rPr>
                        <a:t>for available contracts</a:t>
                      </a:r>
                      <a:endParaRPr lang="en-US" sz="800" dirty="0">
                        <a:latin typeface="Arial" panose="020B0604020202020204" pitchFamily="34" charset="0"/>
                        <a:cs typeface="Arial" panose="020B0604020202020204" pitchFamily="34" charset="0"/>
                      </a:endParaRPr>
                    </a:p>
                  </a:txBody>
                  <a:tcPr marT="45727" marB="45727"/>
                </a:tc>
                <a:tc>
                  <a:txBody>
                    <a:bodyPr/>
                    <a:lstStyle/>
                    <a:p>
                      <a:r>
                        <a:rPr lang="en-US" sz="800" dirty="0">
                          <a:latin typeface="Arial" panose="020B0604020202020204" pitchFamily="34" charset="0"/>
                          <a:cs typeface="Arial" panose="020B0604020202020204" pitchFamily="34" charset="0"/>
                        </a:rPr>
                        <a:t>Consult </a:t>
                      </a:r>
                      <a:r>
                        <a:rPr lang="en-US" sz="800" dirty="0">
                          <a:latin typeface="Arial" panose="020B0604020202020204" pitchFamily="34" charset="0"/>
                          <a:cs typeface="Arial" panose="020B0604020202020204" pitchFamily="34" charset="0"/>
                          <a:hlinkClick r:id="rId5"/>
                        </a:rPr>
                        <a:t>P-Card Manual</a:t>
                      </a:r>
                      <a:r>
                        <a:rPr lang="en-US" sz="800" dirty="0">
                          <a:latin typeface="Arial" panose="020B0604020202020204" pitchFamily="34" charset="0"/>
                          <a:cs typeface="Arial" panose="020B0604020202020204" pitchFamily="34" charset="0"/>
                        </a:rPr>
                        <a:t> or Procurement Services as required for permitted</a:t>
                      </a:r>
                      <a:r>
                        <a:rPr lang="en-US" sz="800" baseline="0" dirty="0">
                          <a:latin typeface="Arial" panose="020B0604020202020204" pitchFamily="34" charset="0"/>
                          <a:cs typeface="Arial" panose="020B0604020202020204" pitchFamily="34" charset="0"/>
                        </a:rPr>
                        <a:t> vs. prohibited purchases</a:t>
                      </a:r>
                    </a:p>
                    <a:p>
                      <a:endParaRPr lang="en-US" sz="800" baseline="0" dirty="0">
                        <a:latin typeface="Arial" panose="020B0604020202020204" pitchFamily="34" charset="0"/>
                        <a:cs typeface="Arial" panose="020B0604020202020204" pitchFamily="34" charset="0"/>
                      </a:endParaRPr>
                    </a:p>
                  </a:txBody>
                  <a:tcPr marT="45727" marB="45727"/>
                </a:tc>
                <a:tc>
                  <a:txBody>
                    <a:bodyPr/>
                    <a:lstStyle/>
                    <a:p>
                      <a:endParaRPr lang="en-US" sz="800" dirty="0">
                        <a:latin typeface="Arial" panose="020B0604020202020204" pitchFamily="34" charset="0"/>
                        <a:cs typeface="Arial" panose="020B0604020202020204" pitchFamily="34" charset="0"/>
                      </a:endParaRPr>
                    </a:p>
                    <a:p>
                      <a:pPr marL="0" marR="0" indent="0" algn="l" defTabSz="914298"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Provide specs for goods or services</a:t>
                      </a:r>
                    </a:p>
                    <a:p>
                      <a:endParaRPr lang="en-US" sz="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dk1"/>
                          </a:solidFill>
                          <a:latin typeface="Arial" panose="020B0604020202020204" pitchFamily="34" charset="0"/>
                          <a:ea typeface="+mn-ea"/>
                          <a:cs typeface="Arial" panose="020B0604020202020204" pitchFamily="34" charset="0"/>
                        </a:rPr>
                        <a:t>Obtain 3 quotes</a:t>
                      </a:r>
                    </a:p>
                    <a:p>
                      <a:endParaRPr lang="en-US" sz="800" dirty="0">
                        <a:latin typeface="Arial" panose="020B0604020202020204" pitchFamily="34" charset="0"/>
                        <a:cs typeface="Arial" panose="020B0604020202020204" pitchFamily="34" charset="0"/>
                      </a:endParaRPr>
                    </a:p>
                  </a:txBody>
                  <a:tcPr marT="45727" marB="45727"/>
                </a:tc>
                <a:tc>
                  <a:txBody>
                    <a:bodyPr/>
                    <a:lstStyle/>
                    <a:p>
                      <a:endParaRPr lang="en-US" sz="800" dirty="0">
                        <a:latin typeface="Arial" panose="020B0604020202020204" pitchFamily="34" charset="0"/>
                        <a:cs typeface="Arial" panose="020B0604020202020204" pitchFamily="34" charset="0"/>
                      </a:endParaRPr>
                    </a:p>
                    <a:p>
                      <a:pPr marL="0" marR="0" indent="0" algn="l" defTabSz="914298"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Contact Procurement Services</a:t>
                      </a:r>
                      <a:r>
                        <a:rPr lang="en-US" sz="800" baseline="0" dirty="0">
                          <a:latin typeface="Arial" panose="020B0604020202020204" pitchFamily="34" charset="0"/>
                          <a:cs typeface="Arial" panose="020B0604020202020204" pitchFamily="34" charset="0"/>
                        </a:rPr>
                        <a:t> to discuss </a:t>
                      </a:r>
                      <a:br>
                        <a:rPr lang="en-US" sz="800" baseline="0"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marL="0" marR="0" indent="0" algn="l" defTabSz="914298"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Provide specs for goods or services</a:t>
                      </a:r>
                    </a:p>
                    <a:p>
                      <a:pPr marL="0" marR="0" indent="0" algn="l" defTabSz="914298"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p>
                      <a:pPr marL="0" marR="0" indent="0" algn="l" defTabSz="914298"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Determine advisor (non-voting and subject matter expert) and evaluation committee members (voting members)  for ITNs</a:t>
                      </a:r>
                    </a:p>
                  </a:txBody>
                  <a:tcPr marT="45727" marB="45727"/>
                </a:tc>
                <a:tc>
                  <a:txBody>
                    <a:bodyPr/>
                    <a:lstStyle/>
                    <a:p>
                      <a:r>
                        <a:rPr lang="en-US" sz="800" baseline="0" dirty="0">
                          <a:latin typeface="Arial" panose="020B0604020202020204" pitchFamily="34" charset="0"/>
                          <a:cs typeface="Arial" panose="020B0604020202020204" pitchFamily="34" charset="0"/>
                        </a:rPr>
                        <a:t>Complete Sole Source Form in SpearMart</a:t>
                      </a:r>
                    </a:p>
                    <a:p>
                      <a:endParaRPr lang="en-US" sz="800" baseline="0" dirty="0">
                        <a:latin typeface="Arial" panose="020B0604020202020204" pitchFamily="34" charset="0"/>
                        <a:cs typeface="Arial" panose="020B0604020202020204" pitchFamily="34" charset="0"/>
                      </a:endParaRPr>
                    </a:p>
                    <a:p>
                      <a:pPr marL="0" marR="0" indent="0" algn="l" defTabSz="914298"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Provide specs for goods or services</a:t>
                      </a:r>
                    </a:p>
                    <a:p>
                      <a:endParaRPr lang="en-US" sz="800" baseline="0" dirty="0">
                        <a:latin typeface="Arial" panose="020B0604020202020204" pitchFamily="34" charset="0"/>
                        <a:cs typeface="Arial" panose="020B0604020202020204" pitchFamily="34" charset="0"/>
                      </a:endParaRPr>
                    </a:p>
                  </a:txBody>
                  <a:tcPr marT="45727" marB="45727"/>
                </a:tc>
                <a:tc>
                  <a:txBody>
                    <a:bodyPr/>
                    <a:lstStyle/>
                    <a:p>
                      <a:r>
                        <a:rPr lang="en-US" sz="800" baseline="0" dirty="0">
                          <a:latin typeface="Arial" panose="020B0604020202020204" pitchFamily="34" charset="0"/>
                          <a:cs typeface="Arial" panose="020B0604020202020204" pitchFamily="34" charset="0"/>
                        </a:rPr>
                        <a:t>Submit </a:t>
                      </a:r>
                      <a:r>
                        <a:rPr lang="en-US" sz="800" baseline="0" dirty="0">
                          <a:latin typeface="Arial" panose="020B0604020202020204" pitchFamily="34" charset="0"/>
                          <a:cs typeface="Arial" panose="020B0604020202020204" pitchFamily="34" charset="0"/>
                          <a:hlinkClick r:id="rId6"/>
                        </a:rPr>
                        <a:t>Sponsored Research Exemption </a:t>
                      </a:r>
                      <a:r>
                        <a:rPr lang="en-US" sz="800" baseline="0" dirty="0">
                          <a:latin typeface="Arial" panose="020B0604020202020204" pitchFamily="34" charset="0"/>
                          <a:cs typeface="Arial" panose="020B0604020202020204" pitchFamily="34" charset="0"/>
                        </a:rPr>
                        <a:t>paperwork to the Office of Research for approval</a:t>
                      </a:r>
                    </a:p>
                    <a:p>
                      <a:endParaRPr lang="en-US" sz="800" baseline="0" dirty="0">
                        <a:latin typeface="Arial" panose="020B0604020202020204" pitchFamily="34" charset="0"/>
                        <a:cs typeface="Arial" panose="020B0604020202020204" pitchFamily="34" charset="0"/>
                      </a:endParaRPr>
                    </a:p>
                    <a:p>
                      <a:r>
                        <a:rPr lang="en-US" sz="800" baseline="0" dirty="0">
                          <a:latin typeface="Arial" panose="020B0604020202020204" pitchFamily="34" charset="0"/>
                          <a:cs typeface="Arial" panose="020B0604020202020204" pitchFamily="34" charset="0"/>
                        </a:rPr>
                        <a:t>If not approved, consult with Procurement Services for next steps</a:t>
                      </a:r>
                      <a:endParaRPr lang="en-US" sz="800" dirty="0">
                        <a:latin typeface="Arial" panose="020B0604020202020204" pitchFamily="34" charset="0"/>
                        <a:cs typeface="Arial" panose="020B0604020202020204" pitchFamily="34" charset="0"/>
                      </a:endParaRPr>
                    </a:p>
                  </a:txBody>
                  <a:tcPr marT="45727" marB="45727">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809412">
                <a:tc>
                  <a:txBody>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900" b="1" kern="1200" dirty="0">
                          <a:solidFill>
                            <a:srgbClr val="782F40"/>
                          </a:solidFill>
                          <a:latin typeface="Arial" panose="020B0604020202020204" pitchFamily="34" charset="0"/>
                          <a:ea typeface="+mn-ea"/>
                          <a:cs typeface="Arial" panose="020B0604020202020204" pitchFamily="34" charset="0"/>
                        </a:rPr>
                        <a:t>Procurement Services Role and Responsibility</a:t>
                      </a:r>
                    </a:p>
                    <a:p>
                      <a:pPr algn="ctr"/>
                      <a:endParaRPr lang="en-US" sz="900" b="1" kern="1200" dirty="0">
                        <a:solidFill>
                          <a:srgbClr val="782F40"/>
                        </a:solidFill>
                        <a:latin typeface="Arial" panose="020B0604020202020204" pitchFamily="34" charset="0"/>
                        <a:ea typeface="+mn-ea"/>
                        <a:cs typeface="Arial" panose="020B0604020202020204" pitchFamily="34" charset="0"/>
                      </a:endParaRPr>
                    </a:p>
                  </a:txBody>
                  <a:tcPr marT="45727" marB="45727" anchor="ctr">
                    <a:lnL w="12700" cap="flat" cmpd="sng" algn="ctr">
                      <a:solidFill>
                        <a:schemeClr val="tx1"/>
                      </a:solidFill>
                      <a:prstDash val="solid"/>
                      <a:round/>
                      <a:headEnd type="none" w="med" len="med"/>
                      <a:tailEnd type="none" w="med" len="med"/>
                    </a:lnL>
                    <a:solidFill>
                      <a:srgbClr val="CEB888"/>
                    </a:solidFill>
                  </a:tcPr>
                </a:tc>
                <a:tc>
                  <a:txBody>
                    <a:bodyPr/>
                    <a:lstStyle/>
                    <a:p>
                      <a:r>
                        <a:rPr lang="en-US" sz="800" dirty="0">
                          <a:latin typeface="Arial" panose="020B0604020202020204" pitchFamily="34" charset="0"/>
                          <a:cs typeface="Arial" panose="020B0604020202020204" pitchFamily="34" charset="0"/>
                        </a:rPr>
                        <a:t>Provide support as needed including technical support, advice, identification of existing FSU contracts or piggyback options *</a:t>
                      </a:r>
                      <a:r>
                        <a:rPr lang="en-US" sz="800" baseline="0" dirty="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txBody>
                  <a:tcPr marT="45727" marB="45727"/>
                </a:tc>
                <a:tc>
                  <a:txBody>
                    <a:bodyPr/>
                    <a:lstStyle/>
                    <a:p>
                      <a:r>
                        <a:rPr lang="en-US" sz="800" dirty="0">
                          <a:latin typeface="Arial" panose="020B0604020202020204" pitchFamily="34" charset="0"/>
                          <a:cs typeface="Arial" panose="020B0604020202020204" pitchFamily="34" charset="0"/>
                        </a:rPr>
                        <a:t>Provide support as needed including technical support, advice, identification of best value and possible</a:t>
                      </a:r>
                      <a:r>
                        <a:rPr lang="en-US" sz="800" baseline="0" dirty="0">
                          <a:latin typeface="Arial" panose="020B0604020202020204" pitchFamily="34" charset="0"/>
                          <a:cs typeface="Arial" panose="020B0604020202020204" pitchFamily="34" charset="0"/>
                        </a:rPr>
                        <a:t> suppliers, including suppliers that support university diversity efforts</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txBody>
                  <a:tcPr marT="45727" marB="45727"/>
                </a:tc>
                <a:tc>
                  <a:txBody>
                    <a:bodyPr/>
                    <a:lstStyle/>
                    <a:p>
                      <a:r>
                        <a:rPr lang="en-US" sz="800" dirty="0">
                          <a:latin typeface="Arial" panose="020B0604020202020204" pitchFamily="34" charset="0"/>
                          <a:cs typeface="Arial" panose="020B0604020202020204" pitchFamily="34" charset="0"/>
                        </a:rPr>
                        <a:t>Review specs</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Obtain Minimum of 3 quotes </a:t>
                      </a:r>
                      <a:r>
                        <a:rPr lang="en-US" sz="800" baseline="0" dirty="0">
                          <a:latin typeface="Arial" panose="020B0604020202020204" pitchFamily="34" charset="0"/>
                          <a:cs typeface="Arial" panose="020B0604020202020204" pitchFamily="34" charset="0"/>
                        </a:rPr>
                        <a:t>in collaboration with the requesting department</a:t>
                      </a:r>
                    </a:p>
                    <a:p>
                      <a:endParaRPr lang="en-US" sz="800" baseline="0" dirty="0">
                        <a:latin typeface="Arial" panose="020B0604020202020204" pitchFamily="34" charset="0"/>
                        <a:cs typeface="Arial" panose="020B0604020202020204" pitchFamily="34" charset="0"/>
                      </a:endParaRPr>
                    </a:p>
                    <a:p>
                      <a:r>
                        <a:rPr lang="en-US" sz="800" baseline="0" dirty="0">
                          <a:latin typeface="Arial" panose="020B0604020202020204" pitchFamily="34" charset="0"/>
                          <a:cs typeface="Arial" panose="020B0604020202020204" pitchFamily="34" charset="0"/>
                        </a:rPr>
                        <a:t>May contact other sources, obtain other quotes or utilize </a:t>
                      </a:r>
                      <a:r>
                        <a:rPr lang="en-US" sz="800" dirty="0">
                          <a:latin typeface="Arial" panose="020B0604020202020204" pitchFamily="34" charset="0"/>
                          <a:cs typeface="Arial" panose="020B0604020202020204" pitchFamily="34" charset="0"/>
                        </a:rPr>
                        <a:t>Other</a:t>
                      </a:r>
                      <a:r>
                        <a:rPr lang="en-US" sz="800" baseline="0" dirty="0">
                          <a:latin typeface="Arial" panose="020B0604020202020204" pitchFamily="34" charset="0"/>
                          <a:cs typeface="Arial" panose="020B0604020202020204" pitchFamily="34" charset="0"/>
                        </a:rPr>
                        <a:t> Entity Contracts**</a:t>
                      </a: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txBody>
                  <a:tcPr marT="45727" marB="45727"/>
                </a:tc>
                <a:tc>
                  <a:txBody>
                    <a:bodyPr/>
                    <a:lstStyle/>
                    <a:p>
                      <a:pPr marL="0" marR="0" indent="0" algn="l" defTabSz="914298"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Review specs</a:t>
                      </a:r>
                    </a:p>
                    <a:p>
                      <a:br>
                        <a:rPr lang="en-US" sz="800" u="sng" dirty="0">
                          <a:latin typeface="Arial" panose="020B0604020202020204" pitchFamily="34" charset="0"/>
                          <a:cs typeface="Arial" panose="020B0604020202020204" pitchFamily="34" charset="0"/>
                        </a:rPr>
                      </a:br>
                      <a:r>
                        <a:rPr lang="en-US" sz="800" u="sng" dirty="0">
                          <a:latin typeface="Arial" panose="020B0604020202020204" pitchFamily="34" charset="0"/>
                          <a:cs typeface="Arial" panose="020B0604020202020204" pitchFamily="34" charset="0"/>
                        </a:rPr>
                        <a:t>Invitation to Bid</a:t>
                      </a:r>
                      <a:r>
                        <a:rPr lang="en-US" sz="800" u="sng" baseline="0" dirty="0">
                          <a:latin typeface="Arial" panose="020B0604020202020204" pitchFamily="34" charset="0"/>
                          <a:cs typeface="Arial" panose="020B0604020202020204" pitchFamily="34" charset="0"/>
                        </a:rPr>
                        <a:t> (ITB):</a:t>
                      </a:r>
                      <a:endParaRPr lang="en-US" sz="800" u="sng"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Obtain formal bids.</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Award</a:t>
                      </a:r>
                      <a:r>
                        <a:rPr lang="en-US" sz="800" baseline="0" dirty="0">
                          <a:latin typeface="Arial" panose="020B0604020202020204" pitchFamily="34" charset="0"/>
                          <a:cs typeface="Arial" panose="020B0604020202020204" pitchFamily="34" charset="0"/>
                        </a:rPr>
                        <a:t> based on meeting all specs at lowest cost. Used for standard off-the-shelf goods or services</a:t>
                      </a:r>
                    </a:p>
                    <a:p>
                      <a:endParaRPr lang="en-US" sz="800" dirty="0">
                        <a:latin typeface="Arial" panose="020B0604020202020204" pitchFamily="34" charset="0"/>
                        <a:cs typeface="Arial" panose="020B0604020202020204" pitchFamily="34" charset="0"/>
                      </a:endParaRPr>
                    </a:p>
                    <a:p>
                      <a:r>
                        <a:rPr lang="en-US" sz="800" u="sng" dirty="0">
                          <a:latin typeface="Arial" panose="020B0604020202020204" pitchFamily="34" charset="0"/>
                          <a:cs typeface="Arial" panose="020B0604020202020204" pitchFamily="34" charset="0"/>
                        </a:rPr>
                        <a:t>Invitation</a:t>
                      </a:r>
                      <a:r>
                        <a:rPr lang="en-US" sz="800" u="sng" baseline="0" dirty="0">
                          <a:latin typeface="Arial" panose="020B0604020202020204" pitchFamily="34" charset="0"/>
                          <a:cs typeface="Arial" panose="020B0604020202020204" pitchFamily="34" charset="0"/>
                        </a:rPr>
                        <a:t> to Negotiate (ITN):</a:t>
                      </a:r>
                      <a:r>
                        <a:rPr lang="en-US" sz="800" u="none" baseline="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Obtain formal proposals. Lead negotiations with suppliers. No point scores or weights used. </a:t>
                      </a: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Awarded by defined criteria, best value</a:t>
                      </a:r>
                      <a:r>
                        <a:rPr lang="en-US" sz="800" baseline="0" dirty="0">
                          <a:latin typeface="Arial" panose="020B0604020202020204" pitchFamily="34" charset="0"/>
                          <a:cs typeface="Arial" panose="020B0604020202020204" pitchFamily="34" charset="0"/>
                        </a:rPr>
                        <a:t> to FSU, </a:t>
                      </a:r>
                      <a:r>
                        <a:rPr lang="en-US" sz="800" dirty="0">
                          <a:latin typeface="Arial" panose="020B0604020202020204" pitchFamily="34" charset="0"/>
                          <a:cs typeface="Arial" panose="020B0604020202020204" pitchFamily="34" charset="0"/>
                        </a:rPr>
                        <a:t>and consensus of committee</a:t>
                      </a:r>
                    </a:p>
                  </a:txBody>
                  <a:tcPr marT="45727" marB="45727"/>
                </a:tc>
                <a:tc>
                  <a:txBody>
                    <a:bodyPr/>
                    <a:lstStyle/>
                    <a:p>
                      <a:r>
                        <a:rPr lang="en-US" sz="800" baseline="0" dirty="0">
                          <a:latin typeface="Arial" panose="020B0604020202020204" pitchFamily="34" charset="0"/>
                          <a:cs typeface="Arial" panose="020B0604020202020204" pitchFamily="34" charset="0"/>
                        </a:rPr>
                        <a:t>Validate/ Approve Sole Source</a:t>
                      </a:r>
                    </a:p>
                    <a:p>
                      <a:endParaRPr lang="en-US" sz="800" baseline="0" dirty="0">
                        <a:latin typeface="Arial" panose="020B0604020202020204" pitchFamily="34" charset="0"/>
                        <a:cs typeface="Arial" panose="020B0604020202020204" pitchFamily="34" charset="0"/>
                      </a:endParaRPr>
                    </a:p>
                    <a:p>
                      <a:r>
                        <a:rPr lang="en-US" sz="800" baseline="0" dirty="0">
                          <a:latin typeface="Arial" panose="020B0604020202020204" pitchFamily="34" charset="0"/>
                          <a:cs typeface="Arial" panose="020B0604020202020204" pitchFamily="34" charset="0"/>
                        </a:rPr>
                        <a:t>For purchases $150K and up obtain cost analysis documentation and posts award on website for 72 hours</a:t>
                      </a:r>
                    </a:p>
                    <a:p>
                      <a:endParaRPr lang="en-US" sz="800" baseline="0" dirty="0">
                        <a:latin typeface="Arial" panose="020B0604020202020204" pitchFamily="34" charset="0"/>
                        <a:cs typeface="Arial" panose="020B0604020202020204" pitchFamily="34" charset="0"/>
                      </a:endParaRPr>
                    </a:p>
                  </a:txBody>
                  <a:tcPr marT="45727" marB="45727"/>
                </a:tc>
                <a:tc>
                  <a:txBody>
                    <a:bodyPr/>
                    <a:lstStyle/>
                    <a:p>
                      <a:r>
                        <a:rPr lang="en-US" sz="800" baseline="0" dirty="0">
                          <a:latin typeface="Arial" panose="020B0604020202020204" pitchFamily="34" charset="0"/>
                          <a:cs typeface="Arial" panose="020B0604020202020204" pitchFamily="34" charset="0"/>
                        </a:rPr>
                        <a:t>If SRE approved, issue PO. and posts award on website for 72 hours</a:t>
                      </a:r>
                    </a:p>
                    <a:p>
                      <a:pPr marL="0" marR="0" indent="0" algn="l" defTabSz="914298" rtl="0" eaLnBrk="1" fontAlgn="auto" latinLnBrk="0" hangingPunct="1">
                        <a:lnSpc>
                          <a:spcPct val="100000"/>
                        </a:lnSpc>
                        <a:spcBef>
                          <a:spcPts val="0"/>
                        </a:spcBef>
                        <a:spcAft>
                          <a:spcPts val="0"/>
                        </a:spcAft>
                        <a:buClrTx/>
                        <a:buSzTx/>
                        <a:buFontTx/>
                        <a:buNone/>
                        <a:tabLst/>
                        <a:defRPr/>
                      </a:pPr>
                      <a:endParaRPr lang="en-US" sz="800" baseline="0" dirty="0">
                        <a:latin typeface="Arial" panose="020B0604020202020204" pitchFamily="34" charset="0"/>
                        <a:cs typeface="Arial" panose="020B0604020202020204" pitchFamily="34" charset="0"/>
                      </a:endParaRPr>
                    </a:p>
                    <a:p>
                      <a:pPr marL="0" marR="0" indent="0" algn="l" defTabSz="914298" rtl="0" eaLnBrk="1" fontAlgn="auto" latinLnBrk="0" hangingPunct="1">
                        <a:lnSpc>
                          <a:spcPct val="100000"/>
                        </a:lnSpc>
                        <a:spcBef>
                          <a:spcPts val="0"/>
                        </a:spcBef>
                        <a:spcAft>
                          <a:spcPts val="0"/>
                        </a:spcAft>
                        <a:buClrTx/>
                        <a:buSzTx/>
                        <a:buFontTx/>
                        <a:buNone/>
                        <a:tabLst/>
                        <a:defRPr/>
                      </a:pPr>
                      <a:r>
                        <a:rPr lang="en-US" sz="800" baseline="0" dirty="0">
                          <a:latin typeface="Arial" panose="020B0604020202020204" pitchFamily="34" charset="0"/>
                          <a:cs typeface="Arial" panose="020B0604020202020204" pitchFamily="34" charset="0"/>
                        </a:rPr>
                        <a:t>If no SRE approval, consult Department on other options</a:t>
                      </a:r>
                    </a:p>
                    <a:p>
                      <a:endParaRPr lang="en-US" sz="800" dirty="0">
                        <a:latin typeface="Arial" panose="020B0604020202020204" pitchFamily="34" charset="0"/>
                        <a:cs typeface="Arial" panose="020B0604020202020204" pitchFamily="34" charset="0"/>
                      </a:endParaRPr>
                    </a:p>
                  </a:txBody>
                  <a:tcPr marT="45727" marB="45727">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7735">
                <a:tc>
                  <a:txBody>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900" b="1" kern="1200" dirty="0">
                          <a:solidFill>
                            <a:srgbClr val="782F40"/>
                          </a:solidFill>
                          <a:latin typeface="Arial" panose="020B0604020202020204" pitchFamily="34" charset="0"/>
                          <a:ea typeface="+mn-ea"/>
                          <a:cs typeface="Arial" panose="020B0604020202020204" pitchFamily="34" charset="0"/>
                        </a:rPr>
                        <a:t>Est. Time to Complete</a:t>
                      </a:r>
                    </a:p>
                  </a:txBody>
                  <a:tcPr marT="45727" marB="45727"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EB888"/>
                    </a:solidFill>
                  </a:tcPr>
                </a:tc>
                <a:tc>
                  <a:txBody>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b="0" kern="1200" baseline="0" dirty="0">
                          <a:solidFill>
                            <a:schemeClr val="dk1"/>
                          </a:solidFill>
                          <a:latin typeface="Arial" panose="020B0604020202020204" pitchFamily="34" charset="0"/>
                          <a:ea typeface="+mn-ea"/>
                          <a:cs typeface="Arial" panose="020B0604020202020204" pitchFamily="34" charset="0"/>
                        </a:rPr>
                        <a:t>0 to 2 days</a:t>
                      </a:r>
                    </a:p>
                  </a:txBody>
                  <a:tcPr marT="45727" marB="45727">
                    <a:lnB w="12700" cap="flat" cmpd="sng" algn="ctr">
                      <a:solidFill>
                        <a:schemeClr val="tx1"/>
                      </a:solidFill>
                      <a:prstDash val="solid"/>
                      <a:round/>
                      <a:headEnd type="none" w="med" len="med"/>
                      <a:tailEnd type="none" w="med" len="med"/>
                    </a:lnB>
                  </a:tcPr>
                </a:tc>
                <a:tc>
                  <a:txBody>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b="0" kern="1200" baseline="0" dirty="0">
                          <a:solidFill>
                            <a:schemeClr val="dk1"/>
                          </a:solidFill>
                          <a:latin typeface="Arial" panose="020B0604020202020204" pitchFamily="34" charset="0"/>
                          <a:ea typeface="+mn-ea"/>
                          <a:cs typeface="Arial" panose="020B0604020202020204" pitchFamily="34" charset="0"/>
                        </a:rPr>
                        <a:t>0 to 2 days</a:t>
                      </a:r>
                    </a:p>
                  </a:txBody>
                  <a:tcPr marT="45727" marB="45727">
                    <a:lnB w="12700" cap="flat" cmpd="sng" algn="ctr">
                      <a:solidFill>
                        <a:schemeClr val="tx1"/>
                      </a:solidFill>
                      <a:prstDash val="solid"/>
                      <a:round/>
                      <a:headEnd type="none" w="med" len="med"/>
                      <a:tailEnd type="none" w="med" len="med"/>
                    </a:lnB>
                  </a:tcPr>
                </a:tc>
                <a:tc>
                  <a:txBody>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b="0" baseline="0" dirty="0">
                          <a:latin typeface="Arial" panose="020B0604020202020204" pitchFamily="34" charset="0"/>
                          <a:cs typeface="Arial" panose="020B0604020202020204" pitchFamily="34" charset="0"/>
                        </a:rPr>
                        <a:t>3 days to 3 weeks</a:t>
                      </a:r>
                      <a:endParaRPr lang="en-US" sz="800" b="0" kern="1200" baseline="0" dirty="0">
                        <a:solidFill>
                          <a:schemeClr val="dk1"/>
                        </a:solidFill>
                        <a:latin typeface="Arial" panose="020B0604020202020204" pitchFamily="34" charset="0"/>
                        <a:ea typeface="+mn-ea"/>
                        <a:cs typeface="Arial" panose="020B0604020202020204" pitchFamily="34" charset="0"/>
                      </a:endParaRPr>
                    </a:p>
                  </a:txBody>
                  <a:tcPr marT="45727" marB="45727">
                    <a:lnB w="12700" cap="flat" cmpd="sng" algn="ctr">
                      <a:solidFill>
                        <a:schemeClr val="tx1"/>
                      </a:solidFill>
                      <a:prstDash val="solid"/>
                      <a:round/>
                      <a:headEnd type="none" w="med" len="med"/>
                      <a:tailEnd type="none" w="med" len="med"/>
                    </a:lnB>
                  </a:tcPr>
                </a:tc>
                <a:tc>
                  <a:txBody>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b="0" baseline="0" dirty="0">
                          <a:latin typeface="Arial" panose="020B0604020202020204" pitchFamily="34" charset="0"/>
                          <a:cs typeface="Arial" panose="020B0604020202020204" pitchFamily="34" charset="0"/>
                        </a:rPr>
                        <a:t>ITB: 1-3 months</a:t>
                      </a:r>
                    </a:p>
                    <a:p>
                      <a:pPr marL="0" marR="0" indent="0" algn="ctr" defTabSz="914298" rtl="0" eaLnBrk="1" fontAlgn="auto" latinLnBrk="0" hangingPunct="1">
                        <a:lnSpc>
                          <a:spcPct val="100000"/>
                        </a:lnSpc>
                        <a:spcBef>
                          <a:spcPts val="0"/>
                        </a:spcBef>
                        <a:spcAft>
                          <a:spcPts val="0"/>
                        </a:spcAft>
                        <a:buClrTx/>
                        <a:buSzTx/>
                        <a:buFontTx/>
                        <a:buNone/>
                        <a:tabLst/>
                        <a:defRPr/>
                      </a:pPr>
                      <a:r>
                        <a:rPr lang="en-US" sz="800" b="0" baseline="0" dirty="0">
                          <a:latin typeface="Arial" panose="020B0604020202020204" pitchFamily="34" charset="0"/>
                          <a:cs typeface="Arial" panose="020B0604020202020204" pitchFamily="34" charset="0"/>
                        </a:rPr>
                        <a:t>ITN: 3-6 months</a:t>
                      </a:r>
                      <a:endParaRPr lang="en-US" sz="800" b="0" dirty="0">
                        <a:latin typeface="Arial" panose="020B0604020202020204" pitchFamily="34" charset="0"/>
                        <a:cs typeface="Arial" panose="020B0604020202020204" pitchFamily="34" charset="0"/>
                      </a:endParaRPr>
                    </a:p>
                  </a:txBody>
                  <a:tcPr marT="45727" marB="45727">
                    <a:lnB w="12700" cap="flat" cmpd="sng" algn="ctr">
                      <a:solidFill>
                        <a:schemeClr val="tx1"/>
                      </a:solidFill>
                      <a:prstDash val="solid"/>
                      <a:round/>
                      <a:headEnd type="none" w="med" len="med"/>
                      <a:tailEnd type="none" w="med" len="med"/>
                    </a:lnB>
                  </a:tcPr>
                </a:tc>
                <a:tc>
                  <a:txBody>
                    <a:bodyPr/>
                    <a:lstStyle/>
                    <a:p>
                      <a:pPr algn="ctr"/>
                      <a:r>
                        <a:rPr lang="en-US" sz="800" b="0" baseline="0" dirty="0">
                          <a:latin typeface="Arial" panose="020B0604020202020204" pitchFamily="34" charset="0"/>
                          <a:cs typeface="Arial" panose="020B0604020202020204" pitchFamily="34" charset="0"/>
                        </a:rPr>
                        <a:t>2 days to 3 weeks </a:t>
                      </a:r>
                    </a:p>
                  </a:txBody>
                  <a:tcPr marT="45727" marB="45727">
                    <a:lnB w="12700" cap="flat" cmpd="sng" algn="ctr">
                      <a:solidFill>
                        <a:schemeClr val="tx1"/>
                      </a:solidFill>
                      <a:prstDash val="solid"/>
                      <a:round/>
                      <a:headEnd type="none" w="med" len="med"/>
                      <a:tailEnd type="none" w="med" len="med"/>
                    </a:lnB>
                  </a:tcPr>
                </a:tc>
                <a:tc>
                  <a:txBody>
                    <a:bodyPr/>
                    <a:lstStyle/>
                    <a:p>
                      <a:pPr marL="0" marR="0" indent="0" algn="ctr" defTabSz="914298" rtl="0" eaLnBrk="1" fontAlgn="auto" latinLnBrk="0" hangingPunct="1">
                        <a:lnSpc>
                          <a:spcPct val="100000"/>
                        </a:lnSpc>
                        <a:spcBef>
                          <a:spcPts val="0"/>
                        </a:spcBef>
                        <a:spcAft>
                          <a:spcPts val="0"/>
                        </a:spcAft>
                        <a:buClrTx/>
                        <a:buSzTx/>
                        <a:buFontTx/>
                        <a:buNone/>
                        <a:tabLst/>
                        <a:defRPr/>
                      </a:pPr>
                      <a:r>
                        <a:rPr lang="en-US" sz="800" b="0" baseline="0" dirty="0">
                          <a:latin typeface="Arial" panose="020B0604020202020204" pitchFamily="34" charset="0"/>
                          <a:cs typeface="Arial" panose="020B0604020202020204" pitchFamily="34" charset="0"/>
                        </a:rPr>
                        <a:t>2 days to 2 weeks</a:t>
                      </a:r>
                      <a:endParaRPr lang="en-US" sz="800" b="0" dirty="0">
                        <a:latin typeface="Arial" panose="020B0604020202020204" pitchFamily="34" charset="0"/>
                        <a:cs typeface="Arial" panose="020B0604020202020204" pitchFamily="34" charset="0"/>
                      </a:endParaRPr>
                    </a:p>
                  </a:txBody>
                  <a:tcPr marT="45727" marB="4572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extBox 3"/>
          <p:cNvSpPr txBox="1">
            <a:spLocks noChangeArrowheads="1"/>
          </p:cNvSpPr>
          <p:nvPr/>
        </p:nvSpPr>
        <p:spPr bwMode="auto">
          <a:xfrm>
            <a:off x="1524000" y="6096000"/>
            <a:ext cx="9144000" cy="707886"/>
          </a:xfrm>
          <a:prstGeom prst="rect">
            <a:avLst/>
          </a:prstGeom>
          <a:solidFill>
            <a:schemeClr val="bg1"/>
          </a:solidFill>
          <a:ln>
            <a:noFill/>
          </a:ln>
        </p:spPr>
        <p:txBody>
          <a:bodyPr wrap="square">
            <a:spAutoFit/>
          </a:bodyPr>
          <a:lstStyle/>
          <a:p>
            <a:pPr eaLnBrk="1" hangingPunct="1"/>
            <a:r>
              <a:rPr lang="en-US" altLang="en-US" sz="800" dirty="0"/>
              <a:t>* Most Preferred Procurement Method</a:t>
            </a:r>
          </a:p>
          <a:p>
            <a:pPr eaLnBrk="1" hangingPunct="1"/>
            <a:r>
              <a:rPr lang="en-US" altLang="en-US" sz="800" dirty="0"/>
              <a:t>** Piggyback options are contracts FSU can use from other entities which include State of Florida agency or department, the Federal Government, other states, political subdivisions, not-for-profit cooperatives or consortia, or any independent college or university (Board of Governors Purchasing Regulation 18.001(1)(c))</a:t>
            </a:r>
          </a:p>
          <a:p>
            <a:pPr eaLnBrk="1" hangingPunct="1"/>
            <a:endParaRPr lang="en-US" altLang="en-US" sz="800" dirty="0"/>
          </a:p>
          <a:p>
            <a:pPr eaLnBrk="1" hangingPunct="1"/>
            <a:r>
              <a:rPr lang="en-US" altLang="en-US" sz="800" b="1" dirty="0"/>
              <a:t>Note: Life of contract/PO or repetitive purchases determines the dollar threshold</a:t>
            </a:r>
            <a:endParaRPr lang="en-US" altLang="en-US" b="1" dirty="0"/>
          </a:p>
        </p:txBody>
      </p:sp>
    </p:spTree>
    <p:extLst>
      <p:ext uri="{BB962C8B-B14F-4D97-AF65-F5344CB8AC3E}">
        <p14:creationId xmlns:p14="http://schemas.microsoft.com/office/powerpoint/2010/main" val="60881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64814" y="136123"/>
            <a:ext cx="11022226" cy="1282824"/>
          </a:xfrm>
        </p:spPr>
        <p:txBody>
          <a:bodyPr>
            <a:normAutofit/>
          </a:bodyPr>
          <a:lstStyle/>
          <a:p>
            <a:r>
              <a:rPr lang="en-US" dirty="0"/>
              <a:t>Procurement Exemptions</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237673" y="1418947"/>
            <a:ext cx="9441267" cy="5378257"/>
          </a:xfrm>
        </p:spPr>
        <p:txBody>
          <a:bodyPr>
            <a:normAutofit fontScale="32500" lnSpcReduction="20000"/>
          </a:bodyPr>
          <a:lstStyle/>
          <a:p>
            <a:pPr fontAlgn="base"/>
            <a:endParaRPr lang="en-US" sz="3000" dirty="0">
              <a:solidFill>
                <a:schemeClr val="bg1"/>
              </a:solidFill>
            </a:endParaRPr>
          </a:p>
          <a:p>
            <a:pPr fontAlgn="base"/>
            <a:r>
              <a:rPr lang="en-US" sz="6200" u="sng" dirty="0">
                <a:solidFill>
                  <a:schemeClr val="bg1"/>
                </a:solidFill>
              </a:rPr>
              <a:t>Use of an exemption requires approval by Procurement</a:t>
            </a:r>
          </a:p>
          <a:p>
            <a:pPr fontAlgn="base"/>
            <a:endParaRPr lang="en-US" sz="6200" u="sng" dirty="0">
              <a:solidFill>
                <a:schemeClr val="bg1"/>
              </a:solidFill>
            </a:endParaRPr>
          </a:p>
          <a:p>
            <a:pPr fontAlgn="base"/>
            <a:r>
              <a:rPr lang="en-US" sz="6200" dirty="0">
                <a:solidFill>
                  <a:schemeClr val="bg1"/>
                </a:solidFill>
              </a:rPr>
              <a:t>Emergency exemption</a:t>
            </a:r>
          </a:p>
          <a:p>
            <a:pPr fontAlgn="base"/>
            <a:r>
              <a:rPr lang="en-US" sz="6200" dirty="0">
                <a:solidFill>
                  <a:schemeClr val="bg1"/>
                </a:solidFill>
              </a:rPr>
              <a:t>Sole Sources</a:t>
            </a:r>
          </a:p>
          <a:p>
            <a:pPr fontAlgn="base"/>
            <a:r>
              <a:rPr lang="en-US" sz="6200" dirty="0">
                <a:solidFill>
                  <a:schemeClr val="bg1"/>
                </a:solidFill>
              </a:rPr>
              <a:t>Purchase of Insurance</a:t>
            </a:r>
          </a:p>
          <a:p>
            <a:pPr fontAlgn="base"/>
            <a:r>
              <a:rPr lang="en-US" sz="6200" dirty="0">
                <a:solidFill>
                  <a:schemeClr val="bg1"/>
                </a:solidFill>
              </a:rPr>
              <a:t>Memberships/subscriptions essential to FSU business</a:t>
            </a:r>
          </a:p>
          <a:p>
            <a:pPr fontAlgn="base"/>
            <a:r>
              <a:rPr lang="en-US" sz="6200" dirty="0">
                <a:solidFill>
                  <a:schemeClr val="bg1"/>
                </a:solidFill>
              </a:rPr>
              <a:t>Cable services and utilities</a:t>
            </a:r>
          </a:p>
          <a:p>
            <a:pPr fontAlgn="base"/>
            <a:r>
              <a:rPr lang="en-US" sz="6200" dirty="0">
                <a:solidFill>
                  <a:schemeClr val="bg1"/>
                </a:solidFill>
              </a:rPr>
              <a:t>Academic reviews and lectures</a:t>
            </a:r>
          </a:p>
          <a:p>
            <a:pPr fontAlgn="base"/>
            <a:r>
              <a:rPr lang="en-US" sz="6200" dirty="0">
                <a:solidFill>
                  <a:schemeClr val="bg1"/>
                </a:solidFill>
              </a:rPr>
              <a:t>Legal services</a:t>
            </a:r>
          </a:p>
          <a:p>
            <a:pPr fontAlgn="base"/>
            <a:r>
              <a:rPr lang="en-US" sz="6200" dirty="0">
                <a:solidFill>
                  <a:schemeClr val="bg1"/>
                </a:solidFill>
              </a:rPr>
              <a:t>Auditing services</a:t>
            </a:r>
          </a:p>
          <a:p>
            <a:pPr fontAlgn="base"/>
            <a:r>
              <a:rPr lang="en-US" sz="6200" dirty="0">
                <a:solidFill>
                  <a:schemeClr val="bg1"/>
                </a:solidFill>
              </a:rPr>
              <a:t>Training and education services</a:t>
            </a:r>
          </a:p>
          <a:p>
            <a:pPr fontAlgn="base"/>
            <a:endParaRPr lang="en-US" sz="6200" dirty="0">
              <a:solidFill>
                <a:schemeClr val="bg1"/>
              </a:solidFill>
            </a:endParaRPr>
          </a:p>
          <a:p>
            <a:pPr fontAlgn="base"/>
            <a:r>
              <a:rPr lang="en-US" sz="6200" dirty="0">
                <a:solidFill>
                  <a:schemeClr val="bg1"/>
                </a:solidFill>
                <a:hlinkClick r:id="rId3">
                  <a:extLst>
                    <a:ext uri="{A12FA001-AC4F-418D-AE19-62706E023703}">
                      <ahyp:hlinkClr xmlns:ahyp="http://schemas.microsoft.com/office/drawing/2018/hyperlinkcolor" val="tx"/>
                    </a:ext>
                  </a:extLst>
                </a:hlinkClick>
              </a:rPr>
              <a:t>Buying Exemptions | Procurement Services</a:t>
            </a:r>
            <a:r>
              <a:rPr lang="en-US" sz="6200" dirty="0">
                <a:solidFill>
                  <a:schemeClr val="bg1"/>
                </a:solidFill>
              </a:rPr>
              <a:t>  </a:t>
            </a:r>
          </a:p>
          <a:p>
            <a:pPr fontAlgn="base"/>
            <a:r>
              <a:rPr lang="en-US" sz="3800" dirty="0">
                <a:solidFill>
                  <a:schemeClr val="bg1"/>
                </a:solidFill>
              </a:rPr>
              <a:t>​</a:t>
            </a:r>
          </a:p>
          <a:p>
            <a:pPr fontAlgn="base"/>
            <a:r>
              <a:rPr lang="en-US" sz="3000" dirty="0">
                <a:solidFill>
                  <a:schemeClr val="bg1"/>
                </a:solidFill>
              </a:rPr>
              <a:t>​</a:t>
            </a:r>
          </a:p>
        </p:txBody>
      </p:sp>
    </p:spTree>
    <p:extLst>
      <p:ext uri="{BB962C8B-B14F-4D97-AF65-F5344CB8AC3E}">
        <p14:creationId xmlns:p14="http://schemas.microsoft.com/office/powerpoint/2010/main" val="210939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72744" y="208625"/>
            <a:ext cx="11022226" cy="1282824"/>
          </a:xfrm>
        </p:spPr>
        <p:txBody>
          <a:bodyPr>
            <a:normAutofit/>
          </a:bodyPr>
          <a:lstStyle/>
          <a:p>
            <a:r>
              <a:rPr lang="en-US" dirty="0"/>
              <a:t>Legislative Changes</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524000" y="1819922"/>
            <a:ext cx="9144000" cy="3932808"/>
          </a:xfrm>
        </p:spPr>
        <p:txBody>
          <a:bodyPr>
            <a:normAutofit/>
          </a:bodyPr>
          <a:lstStyle/>
          <a:p>
            <a:pPr marL="342900" indent="-342900" algn="l">
              <a:buFont typeface="Arial" panose="020B0604020202020204" pitchFamily="34" charset="0"/>
              <a:buChar char="•"/>
            </a:pPr>
            <a:r>
              <a:rPr lang="en-US" dirty="0">
                <a:solidFill>
                  <a:schemeClr val="bg1"/>
                </a:solidFill>
              </a:rPr>
              <a:t>Foreign Countries of Concern </a:t>
            </a:r>
          </a:p>
          <a:p>
            <a:pPr marL="800100" lvl="2" indent="-342900" algn="l">
              <a:spcBef>
                <a:spcPts val="1000"/>
              </a:spcBef>
              <a:buFont typeface="Arial" panose="020B0604020202020204" pitchFamily="34" charset="0"/>
              <a:buChar char="•"/>
            </a:pPr>
            <a:r>
              <a:rPr lang="en-US" sz="2200" dirty="0">
                <a:hlinkClick r:id="rId3">
                  <a:extLst>
                    <a:ext uri="{A12FA001-AC4F-418D-AE19-62706E023703}">
                      <ahyp:hlinkClr xmlns:ahyp="http://schemas.microsoft.com/office/drawing/2018/hyperlinkcolor" val="tx"/>
                    </a:ext>
                  </a:extLst>
                </a:hlinkClick>
              </a:rPr>
              <a:t>288.860, F.S., BOG Regulation 9.012</a:t>
            </a:r>
          </a:p>
          <a:p>
            <a:pPr marL="800100" lvl="2" indent="-342900" algn="l">
              <a:spcBef>
                <a:spcPts val="1000"/>
              </a:spcBef>
              <a:buFont typeface="Arial" panose="020B0604020202020204" pitchFamily="34" charset="0"/>
              <a:buChar char="•"/>
            </a:pPr>
            <a:r>
              <a:rPr lang="en-US" sz="2200" dirty="0"/>
              <a:t>Purchases FSU makes from foreign countries of concern (i.e., money, property, or services flowing out of the university) </a:t>
            </a:r>
          </a:p>
          <a:p>
            <a:endParaRPr lang="en-US" dirty="0">
              <a:solidFill>
                <a:schemeClr val="bg1"/>
              </a:solidFill>
            </a:endParaRPr>
          </a:p>
          <a:p>
            <a:pPr marL="342900" indent="-342900" algn="l">
              <a:buFont typeface="Arial" panose="020B0604020202020204" pitchFamily="34" charset="0"/>
              <a:buChar char="•"/>
            </a:pPr>
            <a:r>
              <a:rPr lang="en-US" dirty="0">
                <a:solidFill>
                  <a:schemeClr val="bg1"/>
                </a:solidFill>
              </a:rPr>
              <a:t>Human Trafficking Declaration</a:t>
            </a:r>
          </a:p>
          <a:p>
            <a:pPr marL="800100" lvl="2" indent="-342900" algn="l">
              <a:spcBef>
                <a:spcPts val="1000"/>
              </a:spcBef>
              <a:buFont typeface="Arial" panose="020B0604020202020204" pitchFamily="34" charset="0"/>
              <a:buChar char="•"/>
            </a:pPr>
            <a:r>
              <a:rPr lang="en-US" sz="2200" dirty="0"/>
              <a:t>HB 7063 “An Act Related to Human Trafficking”</a:t>
            </a:r>
          </a:p>
          <a:p>
            <a:pPr marL="800100" lvl="2" indent="-342900" algn="l">
              <a:spcBef>
                <a:spcPts val="1000"/>
              </a:spcBef>
              <a:buFont typeface="Arial" panose="020B0604020202020204" pitchFamily="34" charset="0"/>
              <a:buChar char="•"/>
            </a:pPr>
            <a:r>
              <a:rPr lang="en-US" sz="2200" dirty="0"/>
              <a:t>Requires all non-governmental suppliers to declare, under penalty of law, that they are not using coercion for labor or services</a:t>
            </a:r>
          </a:p>
        </p:txBody>
      </p:sp>
    </p:spTree>
    <p:extLst>
      <p:ext uri="{BB962C8B-B14F-4D97-AF65-F5344CB8AC3E}">
        <p14:creationId xmlns:p14="http://schemas.microsoft.com/office/powerpoint/2010/main" val="260466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369226" y="-293298"/>
            <a:ext cx="11022226" cy="1509539"/>
          </a:xfrm>
        </p:spPr>
        <p:txBody>
          <a:bodyPr>
            <a:normAutofit/>
          </a:bodyPr>
          <a:lstStyle/>
          <a:p>
            <a:r>
              <a:rPr lang="en-US" dirty="0"/>
              <a:t>Foreign Countries of Concern</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772358" y="1458436"/>
            <a:ext cx="9688859" cy="1851390"/>
          </a:xfrm>
        </p:spPr>
        <p:txBody>
          <a:bodyPr>
            <a:noAutofit/>
          </a:bodyPr>
          <a:lstStyle/>
          <a:p>
            <a:pPr marR="0" algn="l">
              <a:spcBef>
                <a:spcPts val="0"/>
              </a:spcBef>
              <a:spcAft>
                <a:spcPts val="1200"/>
              </a:spcAft>
            </a:pPr>
            <a:r>
              <a:rPr lang="en-US" dirty="0">
                <a:solidFill>
                  <a:schemeClr val="bg1"/>
                </a:solidFill>
                <a:effectLst/>
                <a:ea typeface="Aptos" panose="020B0004020202020204" pitchFamily="34" charset="0"/>
              </a:rPr>
              <a:t>In accordance with the Board of Governor’s ensuing Regulation 9.012, “Foreign Countries of Concern” include: </a:t>
            </a:r>
            <a:br>
              <a:rPr lang="en-US" dirty="0">
                <a:solidFill>
                  <a:schemeClr val="bg1"/>
                </a:solidFill>
                <a:effectLst/>
                <a:ea typeface="Aptos" panose="020B0004020202020204" pitchFamily="34" charset="0"/>
              </a:rPr>
            </a:br>
            <a:endParaRPr lang="en-US" dirty="0">
              <a:solidFill>
                <a:schemeClr val="bg1"/>
              </a:solidFill>
              <a:effectLst/>
              <a:ea typeface="Aptos" panose="020B0004020202020204" pitchFamily="34" charset="0"/>
            </a:endParaRPr>
          </a:p>
          <a:p>
            <a:pPr marL="342900" indent="-342900" algn="l">
              <a:spcBef>
                <a:spcPts val="0"/>
              </a:spcBef>
              <a:spcAft>
                <a:spcPts val="1200"/>
              </a:spcAft>
              <a:buFont typeface="Wingdings" panose="05000000000000000000" pitchFamily="2" charset="2"/>
              <a:buChar char="Ø"/>
            </a:pPr>
            <a:r>
              <a:rPr lang="en-US" dirty="0">
                <a:solidFill>
                  <a:schemeClr val="bg1"/>
                </a:solidFill>
                <a:effectLst/>
                <a:ea typeface="Aptos" panose="020B0004020202020204" pitchFamily="34" charset="0"/>
              </a:rPr>
              <a:t>The People’s Republic of China (Hong Kong, Macau)</a:t>
            </a:r>
          </a:p>
          <a:p>
            <a:pPr marL="342900" indent="-342900" algn="l">
              <a:spcBef>
                <a:spcPts val="0"/>
              </a:spcBef>
              <a:spcAft>
                <a:spcPts val="1200"/>
              </a:spcAft>
              <a:buFont typeface="Wingdings" panose="05000000000000000000" pitchFamily="2" charset="2"/>
              <a:buChar char="Ø"/>
            </a:pPr>
            <a:r>
              <a:rPr lang="en-US" dirty="0">
                <a:solidFill>
                  <a:schemeClr val="bg1"/>
                </a:solidFill>
                <a:effectLst/>
                <a:ea typeface="Aptos" panose="020B0004020202020204" pitchFamily="34" charset="0"/>
              </a:rPr>
              <a:t>The Russian Federation</a:t>
            </a:r>
          </a:p>
          <a:p>
            <a:pPr marL="342900" indent="-342900" algn="l">
              <a:spcBef>
                <a:spcPts val="0"/>
              </a:spcBef>
              <a:spcAft>
                <a:spcPts val="1200"/>
              </a:spcAft>
              <a:buFont typeface="Wingdings" panose="05000000000000000000" pitchFamily="2" charset="2"/>
              <a:buChar char="Ø"/>
            </a:pPr>
            <a:r>
              <a:rPr lang="en-US" dirty="0">
                <a:solidFill>
                  <a:schemeClr val="bg1"/>
                </a:solidFill>
                <a:effectLst/>
                <a:ea typeface="Aptos" panose="020B0004020202020204" pitchFamily="34" charset="0"/>
              </a:rPr>
              <a:t>The Islamic Republic of Iran</a:t>
            </a:r>
          </a:p>
          <a:p>
            <a:pPr marL="342900" indent="-342900" algn="l">
              <a:spcBef>
                <a:spcPts val="0"/>
              </a:spcBef>
              <a:spcAft>
                <a:spcPts val="1200"/>
              </a:spcAft>
              <a:buFont typeface="Wingdings" panose="05000000000000000000" pitchFamily="2" charset="2"/>
              <a:buChar char="Ø"/>
            </a:pPr>
            <a:r>
              <a:rPr lang="en-US" dirty="0">
                <a:solidFill>
                  <a:schemeClr val="bg1"/>
                </a:solidFill>
                <a:effectLst/>
                <a:ea typeface="Aptos" panose="020B0004020202020204" pitchFamily="34" charset="0"/>
              </a:rPr>
              <a:t>The Democratic People’s Republic of Korea (North Korea)</a:t>
            </a:r>
          </a:p>
          <a:p>
            <a:pPr marL="342900" indent="-342900" algn="l">
              <a:spcBef>
                <a:spcPts val="0"/>
              </a:spcBef>
              <a:spcAft>
                <a:spcPts val="1200"/>
              </a:spcAft>
              <a:buFont typeface="Wingdings" panose="05000000000000000000" pitchFamily="2" charset="2"/>
              <a:buChar char="Ø"/>
            </a:pPr>
            <a:r>
              <a:rPr lang="en-US" dirty="0">
                <a:solidFill>
                  <a:schemeClr val="bg1"/>
                </a:solidFill>
                <a:effectLst/>
                <a:ea typeface="Aptos" panose="020B0004020202020204" pitchFamily="34" charset="0"/>
              </a:rPr>
              <a:t>The Republic of Cuba</a:t>
            </a:r>
          </a:p>
          <a:p>
            <a:pPr marL="342900" indent="-342900" algn="l">
              <a:spcBef>
                <a:spcPts val="0"/>
              </a:spcBef>
              <a:spcAft>
                <a:spcPts val="1200"/>
              </a:spcAft>
              <a:buFont typeface="Wingdings" panose="05000000000000000000" pitchFamily="2" charset="2"/>
              <a:buChar char="Ø"/>
            </a:pPr>
            <a:r>
              <a:rPr lang="en-US" dirty="0">
                <a:solidFill>
                  <a:schemeClr val="bg1"/>
                </a:solidFill>
                <a:effectLst/>
                <a:ea typeface="Aptos" panose="020B0004020202020204" pitchFamily="34" charset="0"/>
              </a:rPr>
              <a:t>The Venezuelan regime of Nicholas Maduro</a:t>
            </a:r>
          </a:p>
          <a:p>
            <a:pPr marL="342900" indent="-342900" algn="l">
              <a:spcBef>
                <a:spcPts val="0"/>
              </a:spcBef>
              <a:spcAft>
                <a:spcPts val="1200"/>
              </a:spcAft>
              <a:buFont typeface="Wingdings" panose="05000000000000000000" pitchFamily="2" charset="2"/>
              <a:buChar char="Ø"/>
            </a:pPr>
            <a:r>
              <a:rPr lang="en-US" dirty="0">
                <a:solidFill>
                  <a:schemeClr val="bg1"/>
                </a:solidFill>
                <a:effectLst/>
                <a:ea typeface="Aptos" panose="020B0004020202020204" pitchFamily="34" charset="0"/>
              </a:rPr>
              <a:t>The Syrian Arab Republic</a:t>
            </a:r>
          </a:p>
          <a:p>
            <a:pPr marR="0" algn="l">
              <a:spcBef>
                <a:spcPts val="0"/>
              </a:spcBef>
              <a:spcAft>
                <a:spcPts val="1200"/>
              </a:spcAft>
            </a:pPr>
            <a:br>
              <a:rPr lang="en-US" dirty="0">
                <a:effectLst/>
                <a:ea typeface="Aptos" panose="020B0004020202020204" pitchFamily="34" charset="0"/>
              </a:rPr>
            </a:br>
            <a:endParaRPr lang="en-US" dirty="0">
              <a:effectLst/>
              <a:ea typeface="Aptos" panose="020B0004020202020204" pitchFamily="34" charset="0"/>
            </a:endParaRPr>
          </a:p>
        </p:txBody>
      </p:sp>
    </p:spTree>
    <p:extLst>
      <p:ext uri="{BB962C8B-B14F-4D97-AF65-F5344CB8AC3E}">
        <p14:creationId xmlns:p14="http://schemas.microsoft.com/office/powerpoint/2010/main" val="277384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398723" y="604683"/>
            <a:ext cx="11022226" cy="988173"/>
          </a:xfrm>
        </p:spPr>
        <p:txBody>
          <a:bodyPr>
            <a:normAutofit/>
          </a:bodyPr>
          <a:lstStyle/>
          <a:p>
            <a:r>
              <a:rPr lang="en-US" dirty="0"/>
              <a:t>What this Means</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337836" y="2164280"/>
            <a:ext cx="9144000" cy="1102300"/>
          </a:xfrm>
        </p:spPr>
        <p:txBody>
          <a:bodyPr>
            <a:noAutofit/>
          </a:bodyPr>
          <a:lstStyle/>
          <a:p>
            <a:pPr marL="342900" indent="-342900" algn="l">
              <a:spcBef>
                <a:spcPts val="0"/>
              </a:spcBef>
              <a:spcAft>
                <a:spcPts val="1200"/>
              </a:spcAft>
              <a:buFont typeface="Wingdings" panose="05000000000000000000" pitchFamily="2" charset="2"/>
              <a:buChar char="Ø"/>
            </a:pPr>
            <a:r>
              <a:rPr lang="en-US" dirty="0">
                <a:solidFill>
                  <a:schemeClr val="bg1"/>
                </a:solidFill>
                <a:ea typeface="Aptos" panose="020B0004020202020204" pitchFamily="34" charset="0"/>
              </a:rPr>
              <a:t>These new process(es) applies to any agreements starting, or renewed/extended, after July 1, 2024</a:t>
            </a:r>
          </a:p>
          <a:p>
            <a:pPr marL="342900" indent="-342900" algn="l">
              <a:spcBef>
                <a:spcPts val="0"/>
              </a:spcBef>
              <a:spcAft>
                <a:spcPts val="1200"/>
              </a:spcAft>
              <a:buFont typeface="Wingdings" panose="05000000000000000000" pitchFamily="2" charset="2"/>
              <a:buChar char="Ø"/>
            </a:pPr>
            <a:r>
              <a:rPr lang="en-US" dirty="0">
                <a:solidFill>
                  <a:schemeClr val="bg1"/>
                </a:solidFill>
                <a:effectLst/>
                <a:ea typeface="Aptos" panose="020B0004020202020204" pitchFamily="34" charset="0"/>
              </a:rPr>
              <a:t>BOG Approval may be needed for certain purchases that enter into agreements with certain foreign countries of concern. </a:t>
            </a:r>
          </a:p>
          <a:p>
            <a:pPr marL="342900" indent="-342900" algn="l">
              <a:spcBef>
                <a:spcPts val="0"/>
              </a:spcBef>
              <a:spcAft>
                <a:spcPts val="1200"/>
              </a:spcAft>
              <a:buFont typeface="Wingdings" panose="05000000000000000000" pitchFamily="2" charset="2"/>
              <a:buChar char="Ø"/>
            </a:pPr>
            <a:r>
              <a:rPr lang="en-US" dirty="0">
                <a:solidFill>
                  <a:schemeClr val="bg1"/>
                </a:solidFill>
                <a:ea typeface="Aptos" panose="020B0004020202020204" pitchFamily="34" charset="0"/>
              </a:rPr>
              <a:t>Questions for Suppliers in PaymentWorks during onboarding</a:t>
            </a:r>
          </a:p>
          <a:p>
            <a:pPr marL="800100" lvl="1" indent="-342900" algn="l">
              <a:spcBef>
                <a:spcPts val="0"/>
              </a:spcBef>
              <a:spcAft>
                <a:spcPts val="1200"/>
              </a:spcAft>
              <a:buFont typeface="Wingdings" panose="05000000000000000000" pitchFamily="2" charset="2"/>
              <a:buChar char="Ø"/>
            </a:pPr>
            <a:r>
              <a:rPr lang="en-US" dirty="0">
                <a:effectLst/>
                <a:ea typeface="Aptos" panose="020B0004020202020204" pitchFamily="34" charset="0"/>
              </a:rPr>
              <a:t>Indicate they are not a foreign principal of, or have their principal place of business in, a foreign country of concern</a:t>
            </a:r>
          </a:p>
          <a:p>
            <a:pPr marL="800100" lvl="1" indent="-342900" algn="l">
              <a:spcBef>
                <a:spcPts val="0"/>
              </a:spcBef>
              <a:spcAft>
                <a:spcPts val="1200"/>
              </a:spcAft>
              <a:buFont typeface="Wingdings" panose="05000000000000000000" pitchFamily="2" charset="2"/>
              <a:buChar char="Ø"/>
            </a:pPr>
            <a:r>
              <a:rPr lang="en-US" dirty="0">
                <a:ea typeface="Aptos" panose="020B0004020202020204" pitchFamily="34" charset="0"/>
              </a:rPr>
              <a:t>Attest they do not provide coerced labor or services</a:t>
            </a:r>
          </a:p>
          <a:p>
            <a:pPr algn="l">
              <a:spcBef>
                <a:spcPts val="0"/>
              </a:spcBef>
              <a:spcAft>
                <a:spcPts val="1200"/>
              </a:spcAft>
            </a:pPr>
            <a:endParaRPr lang="en-US" dirty="0">
              <a:effectLst/>
              <a:ea typeface="Aptos" panose="020B0004020202020204" pitchFamily="34" charset="0"/>
            </a:endParaRPr>
          </a:p>
          <a:p>
            <a:pPr marL="0" marR="0">
              <a:spcBef>
                <a:spcPts val="0"/>
              </a:spcBef>
              <a:spcAft>
                <a:spcPts val="1200"/>
              </a:spcAft>
            </a:pPr>
            <a:endParaRPr lang="en-US" b="1" dirty="0">
              <a:effectLst/>
              <a:ea typeface="Aptos" panose="020B0004020202020204" pitchFamily="34" charset="0"/>
            </a:endParaRPr>
          </a:p>
          <a:p>
            <a:pPr marL="0" marR="0">
              <a:spcBef>
                <a:spcPts val="0"/>
              </a:spcBef>
              <a:spcAft>
                <a:spcPts val="1200"/>
              </a:spcAft>
            </a:pPr>
            <a:br>
              <a:rPr lang="en-US" dirty="0">
                <a:effectLst/>
                <a:ea typeface="Aptos" panose="020B0004020202020204" pitchFamily="34" charset="0"/>
              </a:rPr>
            </a:br>
            <a:endParaRPr lang="en-US" b="1" dirty="0">
              <a:effectLst/>
              <a:ea typeface="Aptos" panose="020B0004020202020204" pitchFamily="34" charset="0"/>
            </a:endParaRPr>
          </a:p>
        </p:txBody>
      </p:sp>
    </p:spTree>
    <p:extLst>
      <p:ext uri="{BB962C8B-B14F-4D97-AF65-F5344CB8AC3E}">
        <p14:creationId xmlns:p14="http://schemas.microsoft.com/office/powerpoint/2010/main" val="2156347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584887" y="-543687"/>
            <a:ext cx="11022226" cy="1884186"/>
          </a:xfrm>
        </p:spPr>
        <p:txBody>
          <a:bodyPr>
            <a:normAutofit/>
          </a:bodyPr>
          <a:lstStyle/>
          <a:p>
            <a:r>
              <a:rPr lang="en-US" dirty="0"/>
              <a:t>What this Means (Cont.)</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524000" y="1249204"/>
            <a:ext cx="9144000" cy="985200"/>
          </a:xfrm>
        </p:spPr>
        <p:txBody>
          <a:bodyPr>
            <a:normAutofit fontScale="25000" lnSpcReduction="20000"/>
          </a:bodyPr>
          <a:lstStyle/>
          <a:p>
            <a:pPr marL="1143000" indent="-1143000" algn="l">
              <a:lnSpc>
                <a:spcPct val="120000"/>
              </a:lnSpc>
              <a:buFont typeface="Wingdings" panose="05000000000000000000" pitchFamily="2" charset="2"/>
              <a:buChar char="Ø"/>
            </a:pPr>
            <a:endParaRPr lang="en-US" sz="8800" dirty="0"/>
          </a:p>
          <a:p>
            <a:pPr marL="1143000" indent="-1143000" algn="l">
              <a:lnSpc>
                <a:spcPct val="120000"/>
              </a:lnSpc>
              <a:buFont typeface="Wingdings" panose="05000000000000000000" pitchFamily="2" charset="2"/>
              <a:buChar char="Ø"/>
            </a:pPr>
            <a:r>
              <a:rPr lang="en-US" sz="8800" dirty="0">
                <a:solidFill>
                  <a:schemeClr val="bg1"/>
                </a:solidFill>
              </a:rPr>
              <a:t>PCard purchases will require prior approval and a waiver in advance of any purchase from these countries. </a:t>
            </a:r>
          </a:p>
          <a:p>
            <a:pPr marL="1143000" indent="-1143000" algn="l">
              <a:lnSpc>
                <a:spcPct val="120000"/>
              </a:lnSpc>
              <a:buFont typeface="Wingdings" panose="05000000000000000000" pitchFamily="2" charset="2"/>
              <a:buChar char="Ø"/>
            </a:pPr>
            <a:r>
              <a:rPr lang="en-US" sz="8800" dirty="0">
                <a:solidFill>
                  <a:schemeClr val="bg1"/>
                </a:solidFill>
              </a:rPr>
              <a:t>Updated language in the FSU purchase order standard terms and conditions, as well as the university’s standard contract templates.</a:t>
            </a:r>
          </a:p>
          <a:p>
            <a:pPr marL="1143000" indent="-1143000" algn="l">
              <a:lnSpc>
                <a:spcPct val="120000"/>
              </a:lnSpc>
              <a:buFont typeface="Wingdings" panose="05000000000000000000" pitchFamily="2" charset="2"/>
              <a:buChar char="Ø"/>
            </a:pPr>
            <a:r>
              <a:rPr lang="en-US" sz="8800" dirty="0">
                <a:solidFill>
                  <a:schemeClr val="bg1"/>
                </a:solidFill>
              </a:rPr>
              <a:t>SpearMart’s sourcing module asks respondents to competitive solicitations to confirm they are not a principal of a foreign country of concern.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72594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55490" y="-365814"/>
            <a:ext cx="11022226" cy="1884186"/>
          </a:xfrm>
        </p:spPr>
        <p:txBody>
          <a:bodyPr>
            <a:normAutofit/>
          </a:bodyPr>
          <a:lstStyle/>
          <a:p>
            <a:br>
              <a:rPr lang="en-US" dirty="0"/>
            </a:br>
            <a:r>
              <a:rPr lang="en-US" dirty="0"/>
              <a:t>How You Can Help</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394603" y="2155094"/>
            <a:ext cx="9144000" cy="985200"/>
          </a:xfrm>
        </p:spPr>
        <p:txBody>
          <a:bodyPr>
            <a:normAutofit fontScale="25000" lnSpcReduction="20000"/>
          </a:bodyPr>
          <a:lstStyle/>
          <a:p>
            <a:pPr algn="l">
              <a:lnSpc>
                <a:spcPct val="120000"/>
              </a:lnSpc>
            </a:pPr>
            <a:r>
              <a:rPr lang="en-US" sz="8800" dirty="0">
                <a:solidFill>
                  <a:schemeClr val="bg1"/>
                </a:solidFill>
              </a:rPr>
              <a:t>Departments are encouraged to be cautious when sharing university data, intellectual property, purchasing commodities or services for academic or research purposes, and/or purchasing commodities and services where the point of origin is unknown (i.e., Amazon Marketplace).</a:t>
            </a:r>
          </a:p>
          <a:p>
            <a:pPr algn="l">
              <a:lnSpc>
                <a:spcPct val="120000"/>
              </a:lnSpc>
            </a:pPr>
            <a:endParaRPr lang="en-US" sz="8800" dirty="0">
              <a:solidFill>
                <a:schemeClr val="bg1"/>
              </a:solidFill>
            </a:endParaRPr>
          </a:p>
          <a:p>
            <a:pPr algn="l">
              <a:lnSpc>
                <a:spcPct val="120000"/>
              </a:lnSpc>
            </a:pPr>
            <a:r>
              <a:rPr lang="en-US" sz="8800" dirty="0">
                <a:solidFill>
                  <a:schemeClr val="bg1"/>
                </a:solidFill>
              </a:rPr>
              <a:t>Not sure of the seller or point of origin? Please call Procurement Services </a:t>
            </a:r>
            <a:r>
              <a:rPr lang="en-US" sz="8800" u="sng" dirty="0">
                <a:solidFill>
                  <a:schemeClr val="bg1"/>
                </a:solidFill>
              </a:rPr>
              <a:t>prior</a:t>
            </a:r>
            <a:r>
              <a:rPr lang="en-US" sz="8800" dirty="0">
                <a:solidFill>
                  <a:schemeClr val="bg1"/>
                </a:solidFill>
              </a:rPr>
              <a:t> to making a purchase. </a:t>
            </a:r>
          </a:p>
          <a:p>
            <a:pPr algn="l">
              <a:lnSpc>
                <a:spcPct val="120000"/>
              </a:lnSpc>
            </a:pPr>
            <a:endParaRPr lang="en-US" sz="9600" b="1" dirty="0"/>
          </a:p>
          <a:p>
            <a:pPr algn="l">
              <a:lnSpc>
                <a:spcPct val="120000"/>
              </a:lnSpc>
            </a:pPr>
            <a:endParaRPr lang="en-US" sz="9600" dirty="0"/>
          </a:p>
          <a:p>
            <a:pPr algn="l"/>
            <a:endParaRPr lang="en-US" sz="9600" dirty="0"/>
          </a:p>
          <a:p>
            <a:pPr algn="l"/>
            <a:endParaRPr lang="en-US" sz="9600" dirty="0"/>
          </a:p>
          <a:p>
            <a:pPr algn="l">
              <a:lnSpc>
                <a:spcPct val="120000"/>
              </a:lnSpc>
            </a:pPr>
            <a:endParaRPr lang="en-US" sz="9600" dirty="0"/>
          </a:p>
          <a:p>
            <a:pPr algn="l">
              <a:lnSpc>
                <a:spcPct val="120000"/>
              </a:lnSpc>
            </a:pPr>
            <a:endParaRPr lang="en-US" sz="9600" dirty="0"/>
          </a:p>
          <a:p>
            <a:pPr marL="342900" indent="-342900" algn="l">
              <a:buFont typeface="Arial" panose="020B0604020202020204" pitchFamily="34" charset="0"/>
              <a:buChar char="•"/>
            </a:pPr>
            <a:endParaRPr lang="en-US" sz="9600" dirty="0"/>
          </a:p>
          <a:p>
            <a:pPr marL="342900" indent="-342900" algn="l">
              <a:buFont typeface="Arial" panose="020B0604020202020204" pitchFamily="34" charset="0"/>
              <a:buChar char="•"/>
            </a:pPr>
            <a:endParaRPr lang="en-US" sz="9600" dirty="0"/>
          </a:p>
          <a:p>
            <a:pPr algn="l"/>
            <a:endParaRPr lang="en-US" sz="9600" b="1" dirty="0"/>
          </a:p>
          <a:p>
            <a:pPr algn="l"/>
            <a:endParaRPr lang="en-US" sz="9600" dirty="0"/>
          </a:p>
          <a:p>
            <a:pPr algn="l"/>
            <a:endParaRPr lang="en-US" dirty="0"/>
          </a:p>
          <a:p>
            <a:pPr algn="l"/>
            <a:endParaRPr lang="en-US"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67314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55490" y="-733468"/>
            <a:ext cx="11022226" cy="1884186"/>
          </a:xfrm>
        </p:spPr>
        <p:txBody>
          <a:bodyPr>
            <a:normAutofit/>
          </a:bodyPr>
          <a:lstStyle/>
          <a:p>
            <a:r>
              <a:rPr lang="en-US" dirty="0"/>
              <a:t>Amazon Purchases</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394603" y="1351529"/>
            <a:ext cx="9144000" cy="985200"/>
          </a:xfrm>
        </p:spPr>
        <p:txBody>
          <a:bodyPr>
            <a:normAutofit fontScale="25000" lnSpcReduction="20000"/>
          </a:bodyPr>
          <a:lstStyle/>
          <a:p>
            <a:pPr algn="l">
              <a:lnSpc>
                <a:spcPct val="120000"/>
              </a:lnSpc>
            </a:pPr>
            <a:r>
              <a:rPr lang="en-US" sz="7200" dirty="0">
                <a:solidFill>
                  <a:schemeClr val="bg1"/>
                </a:solidFill>
              </a:rPr>
              <a:t>Amazon purchases should be a last resort purchase option after checking all contracted suppliers on Procurement Services website. Amazon purchases are ONLY allowed when items or comparable items are not available from contracted suppliers.  </a:t>
            </a:r>
          </a:p>
          <a:p>
            <a:pPr algn="l">
              <a:lnSpc>
                <a:spcPct val="120000"/>
              </a:lnSpc>
            </a:pPr>
            <a:endParaRPr lang="en-US" sz="7200" dirty="0">
              <a:solidFill>
                <a:schemeClr val="bg1"/>
              </a:solidFill>
            </a:endParaRPr>
          </a:p>
          <a:p>
            <a:pPr algn="l">
              <a:lnSpc>
                <a:spcPct val="120000"/>
              </a:lnSpc>
            </a:pPr>
            <a:r>
              <a:rPr lang="en-US" sz="7200" dirty="0">
                <a:solidFill>
                  <a:schemeClr val="bg1"/>
                </a:solidFill>
              </a:rPr>
              <a:t>Always verify the seller or point of origin where the item is being shipped from Amazon. Most Amazon fulfillment centers are okay however must be based in the United States. </a:t>
            </a:r>
          </a:p>
          <a:p>
            <a:pPr algn="l">
              <a:lnSpc>
                <a:spcPct val="120000"/>
              </a:lnSpc>
            </a:pPr>
            <a:endParaRPr lang="en-US" sz="7200" dirty="0">
              <a:solidFill>
                <a:schemeClr val="bg1"/>
              </a:solidFill>
            </a:endParaRPr>
          </a:p>
          <a:p>
            <a:pPr algn="l">
              <a:lnSpc>
                <a:spcPct val="120000"/>
              </a:lnSpc>
            </a:pPr>
            <a:r>
              <a:rPr lang="en-US" sz="7200" dirty="0">
                <a:solidFill>
                  <a:schemeClr val="bg1"/>
                </a:solidFill>
              </a:rPr>
              <a:t>Not sure of the seller or point of origin? Please call Procurement Services </a:t>
            </a:r>
            <a:r>
              <a:rPr lang="en-US" sz="7200" u="sng" dirty="0">
                <a:solidFill>
                  <a:schemeClr val="bg1"/>
                </a:solidFill>
              </a:rPr>
              <a:t>prior</a:t>
            </a:r>
            <a:r>
              <a:rPr lang="en-US" sz="7200" dirty="0">
                <a:solidFill>
                  <a:schemeClr val="bg1"/>
                </a:solidFill>
              </a:rPr>
              <a:t> to making a purchase. </a:t>
            </a:r>
          </a:p>
          <a:p>
            <a:pPr algn="l">
              <a:lnSpc>
                <a:spcPct val="120000"/>
              </a:lnSpc>
            </a:pPr>
            <a:endParaRPr lang="en-US" sz="7200" dirty="0">
              <a:solidFill>
                <a:schemeClr val="bg1"/>
              </a:solidFill>
            </a:endParaRPr>
          </a:p>
          <a:p>
            <a:pPr algn="l">
              <a:lnSpc>
                <a:spcPct val="120000"/>
              </a:lnSpc>
            </a:pPr>
            <a:r>
              <a:rPr lang="en-US" sz="7200" dirty="0">
                <a:solidFill>
                  <a:schemeClr val="bg1"/>
                </a:solidFill>
              </a:rPr>
              <a:t>What if I can get it for less expensive on Amazon? Typically, not a valid justification for purchase and must coordinate with Procurement Services to verify if contracted supplier can offer competitive price. Additional approvals may be required by Director of Procurement </a:t>
            </a:r>
            <a:r>
              <a:rPr lang="en-US" sz="7200" u="sng" dirty="0">
                <a:solidFill>
                  <a:schemeClr val="bg1"/>
                </a:solidFill>
              </a:rPr>
              <a:t>prior</a:t>
            </a:r>
            <a:r>
              <a:rPr lang="en-US" sz="7200" dirty="0">
                <a:solidFill>
                  <a:schemeClr val="bg1"/>
                </a:solidFill>
              </a:rPr>
              <a:t> to purchasing. </a:t>
            </a:r>
          </a:p>
          <a:p>
            <a:pPr algn="l">
              <a:lnSpc>
                <a:spcPct val="120000"/>
              </a:lnSpc>
            </a:pPr>
            <a:endParaRPr lang="en-US" sz="8800" dirty="0">
              <a:solidFill>
                <a:schemeClr val="bg1"/>
              </a:solidFill>
            </a:endParaRPr>
          </a:p>
          <a:p>
            <a:pPr algn="l">
              <a:lnSpc>
                <a:spcPct val="120000"/>
              </a:lnSpc>
            </a:pPr>
            <a:endParaRPr lang="en-US" sz="9600" b="1" dirty="0"/>
          </a:p>
          <a:p>
            <a:pPr algn="l">
              <a:lnSpc>
                <a:spcPct val="120000"/>
              </a:lnSpc>
            </a:pPr>
            <a:endParaRPr lang="en-US" sz="9600" dirty="0"/>
          </a:p>
          <a:p>
            <a:pPr algn="l"/>
            <a:endParaRPr lang="en-US" sz="9600" dirty="0"/>
          </a:p>
          <a:p>
            <a:pPr algn="l"/>
            <a:endParaRPr lang="en-US" sz="9600" dirty="0"/>
          </a:p>
          <a:p>
            <a:pPr algn="l">
              <a:lnSpc>
                <a:spcPct val="120000"/>
              </a:lnSpc>
            </a:pPr>
            <a:endParaRPr lang="en-US" sz="9600" dirty="0"/>
          </a:p>
          <a:p>
            <a:pPr algn="l">
              <a:lnSpc>
                <a:spcPct val="120000"/>
              </a:lnSpc>
            </a:pPr>
            <a:endParaRPr lang="en-US" sz="9600" dirty="0"/>
          </a:p>
          <a:p>
            <a:pPr marL="342900" indent="-342900" algn="l">
              <a:buFont typeface="Arial" panose="020B0604020202020204" pitchFamily="34" charset="0"/>
              <a:buChar char="•"/>
            </a:pPr>
            <a:endParaRPr lang="en-US" sz="9600" dirty="0"/>
          </a:p>
          <a:p>
            <a:pPr marL="342900" indent="-342900" algn="l">
              <a:buFont typeface="Arial" panose="020B0604020202020204" pitchFamily="34" charset="0"/>
              <a:buChar char="•"/>
            </a:pPr>
            <a:endParaRPr lang="en-US" sz="9600" dirty="0"/>
          </a:p>
          <a:p>
            <a:pPr algn="l"/>
            <a:endParaRPr lang="en-US" sz="9600" b="1" dirty="0"/>
          </a:p>
          <a:p>
            <a:pPr algn="l"/>
            <a:endParaRPr lang="en-US" sz="9600" dirty="0"/>
          </a:p>
          <a:p>
            <a:pPr algn="l"/>
            <a:endParaRPr lang="en-US" dirty="0"/>
          </a:p>
          <a:p>
            <a:pPr algn="l"/>
            <a:endParaRPr lang="en-US"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929175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55490" y="-733468"/>
            <a:ext cx="11022226" cy="1884186"/>
          </a:xfrm>
        </p:spPr>
        <p:txBody>
          <a:bodyPr>
            <a:normAutofit/>
          </a:bodyPr>
          <a:lstStyle/>
          <a:p>
            <a:r>
              <a:rPr lang="en-US" dirty="0"/>
              <a:t>Costco Purchases</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385176" y="1351528"/>
            <a:ext cx="9380234" cy="2145815"/>
          </a:xfrm>
        </p:spPr>
        <p:txBody>
          <a:bodyPr>
            <a:normAutofit fontScale="25000" lnSpcReduction="20000"/>
          </a:bodyPr>
          <a:lstStyle/>
          <a:p>
            <a:pPr algn="l">
              <a:lnSpc>
                <a:spcPct val="120000"/>
              </a:lnSpc>
            </a:pPr>
            <a:endParaRPr lang="en-US" sz="7200" dirty="0">
              <a:solidFill>
                <a:schemeClr val="bg1"/>
              </a:solidFill>
            </a:endParaRPr>
          </a:p>
          <a:p>
            <a:pPr marL="857250" indent="-857250" algn="l">
              <a:lnSpc>
                <a:spcPct val="120000"/>
              </a:lnSpc>
              <a:buFont typeface="Arial" panose="020B0604020202020204"/>
              <a:buChar char="•"/>
            </a:pPr>
            <a:r>
              <a:rPr lang="en-US" sz="7200" dirty="0">
                <a:solidFill>
                  <a:schemeClr val="bg1"/>
                </a:solidFill>
              </a:rPr>
              <a:t>FSU has a Costco membership and is the preferred option. </a:t>
            </a:r>
          </a:p>
          <a:p>
            <a:pPr marL="857250" indent="-857250" algn="l">
              <a:lnSpc>
                <a:spcPct val="120000"/>
              </a:lnSpc>
              <a:buFont typeface="Arial" panose="020B0604020202020204"/>
              <a:buChar char="•"/>
            </a:pPr>
            <a:r>
              <a:rPr lang="en-US" sz="7200" dirty="0">
                <a:solidFill>
                  <a:schemeClr val="bg1"/>
                </a:solidFill>
              </a:rPr>
              <a:t>PCards are required for Costco purchases and cannot be placed on a requisition. </a:t>
            </a:r>
          </a:p>
          <a:p>
            <a:pPr marL="857250" indent="-857250" algn="l">
              <a:lnSpc>
                <a:spcPct val="120000"/>
              </a:lnSpc>
              <a:buFont typeface="Arial" panose="020B0604020202020204"/>
              <a:buChar char="•"/>
            </a:pPr>
            <a:r>
              <a:rPr lang="en-US" sz="7200" dirty="0">
                <a:solidFill>
                  <a:schemeClr val="bg1"/>
                </a:solidFill>
              </a:rPr>
              <a:t>All purchases are sales tax exempt. </a:t>
            </a:r>
          </a:p>
          <a:p>
            <a:pPr marL="857250" indent="-857250" algn="l">
              <a:lnSpc>
                <a:spcPct val="120000"/>
              </a:lnSpc>
              <a:buFont typeface="Arial" panose="020B0604020202020204"/>
              <a:buChar char="•"/>
            </a:pPr>
            <a:r>
              <a:rPr lang="en-US" sz="7200" dirty="0">
                <a:solidFill>
                  <a:schemeClr val="bg1"/>
                </a:solidFill>
              </a:rPr>
              <a:t>FSU’s membership #: 111905982784. </a:t>
            </a:r>
          </a:p>
          <a:p>
            <a:pPr marL="857250" indent="-857250" algn="l">
              <a:lnSpc>
                <a:spcPct val="120000"/>
              </a:lnSpc>
              <a:buFont typeface="Arial" panose="020B0604020202020204"/>
              <a:buChar char="•"/>
            </a:pPr>
            <a:r>
              <a:rPr lang="en-US" sz="7200" dirty="0">
                <a:solidFill>
                  <a:schemeClr val="bg1"/>
                </a:solidFill>
              </a:rPr>
              <a:t>For additional information on Costco purchases: </a:t>
            </a:r>
            <a:r>
              <a:rPr lang="en-US" sz="7200" u="sng" dirty="0">
                <a:solidFill>
                  <a:schemeClr val="bg1"/>
                </a:solidFill>
                <a:effectLst/>
                <a:ea typeface="Open Sans ExtraBold"/>
                <a:hlinkClick r:id="rId3">
                  <a:extLst>
                    <a:ext uri="{A12FA001-AC4F-418D-AE19-62706E023703}">
                      <ahyp:hlinkClr xmlns:ahyp="http://schemas.microsoft.com/office/drawing/2018/hyperlinkcolor" val="tx"/>
                    </a:ext>
                  </a:extLst>
                </a:hlinkClick>
              </a:rPr>
              <a:t>https://procurement.fsu.edu/supplier/costco</a:t>
            </a:r>
            <a:r>
              <a:rPr lang="en-US" sz="7200" dirty="0">
                <a:solidFill>
                  <a:schemeClr val="bg1"/>
                </a:solidFill>
                <a:effectLst/>
                <a:ea typeface="Open Sans ExtraBold"/>
              </a:rPr>
              <a:t> </a:t>
            </a:r>
            <a:endParaRPr lang="en-US" sz="7200" dirty="0">
              <a:solidFill>
                <a:schemeClr val="bg1"/>
              </a:solidFill>
            </a:endParaRPr>
          </a:p>
          <a:p>
            <a:pPr algn="l">
              <a:lnSpc>
                <a:spcPct val="120000"/>
              </a:lnSpc>
            </a:pPr>
            <a:endParaRPr lang="en-US" sz="7200" dirty="0">
              <a:solidFill>
                <a:schemeClr val="bg1"/>
              </a:solidFill>
            </a:endParaRPr>
          </a:p>
          <a:p>
            <a:pPr algn="l">
              <a:lnSpc>
                <a:spcPct val="120000"/>
              </a:lnSpc>
            </a:pPr>
            <a:endParaRPr lang="en-US" sz="7200" dirty="0">
              <a:solidFill>
                <a:schemeClr val="bg1"/>
              </a:solidFill>
            </a:endParaRPr>
          </a:p>
          <a:p>
            <a:pPr marR="0" lvl="0">
              <a:lnSpc>
                <a:spcPct val="107000"/>
              </a:lnSpc>
              <a:spcBef>
                <a:spcPts val="0"/>
              </a:spcBef>
              <a:spcAft>
                <a:spcPts val="0"/>
              </a:spcAft>
            </a:pPr>
            <a:r>
              <a:rPr lang="en-US" sz="7200" kern="100" dirty="0">
                <a:solidFill>
                  <a:schemeClr val="bg1"/>
                </a:solidFill>
                <a:ea typeface="Open Sans ExtraBold"/>
              </a:rPr>
              <a:t>Note:  </a:t>
            </a:r>
            <a:r>
              <a:rPr lang="en-US" sz="7200" kern="100" dirty="0">
                <a:solidFill>
                  <a:schemeClr val="bg1"/>
                </a:solidFill>
                <a:effectLst/>
                <a:ea typeface="Open Sans ExtraBold"/>
              </a:rPr>
              <a:t>Departments can purchase from Sams however please contact Procurement Services first and justify why the item cannot be purchased from Costco. Departments need to use </a:t>
            </a:r>
            <a:r>
              <a:rPr lang="en-US" sz="7200" kern="100" dirty="0">
                <a:solidFill>
                  <a:schemeClr val="bg1"/>
                </a:solidFill>
                <a:ea typeface="Open Sans ExtraBold"/>
              </a:rPr>
              <a:t>an </a:t>
            </a:r>
            <a:r>
              <a:rPr lang="en-US" sz="7200" kern="100" dirty="0">
                <a:solidFill>
                  <a:schemeClr val="bg1"/>
                </a:solidFill>
                <a:effectLst/>
                <a:ea typeface="Open Sans ExtraBold"/>
              </a:rPr>
              <a:t>individual’s own membership # and use a PCard for the purchase. Please be sure to present the tax exemption certificate to avoid sales tax. </a:t>
            </a:r>
            <a:endParaRPr lang="en-US" sz="7200" kern="100" dirty="0">
              <a:solidFill>
                <a:schemeClr val="bg1"/>
              </a:solidFill>
              <a:effectLst/>
              <a:ea typeface="Aptos" panose="020B0004020202020204" pitchFamily="34" charset="0"/>
            </a:endParaRPr>
          </a:p>
          <a:p>
            <a:pPr algn="l">
              <a:lnSpc>
                <a:spcPct val="120000"/>
              </a:lnSpc>
            </a:pPr>
            <a:endParaRPr lang="en-US" sz="8800" dirty="0">
              <a:solidFill>
                <a:schemeClr val="bg1"/>
              </a:solidFill>
            </a:endParaRPr>
          </a:p>
          <a:p>
            <a:pPr algn="l">
              <a:lnSpc>
                <a:spcPct val="120000"/>
              </a:lnSpc>
            </a:pPr>
            <a:endParaRPr lang="en-US" sz="9600" b="1" dirty="0"/>
          </a:p>
          <a:p>
            <a:pPr algn="l">
              <a:lnSpc>
                <a:spcPct val="120000"/>
              </a:lnSpc>
            </a:pPr>
            <a:endParaRPr lang="en-US" sz="9600" dirty="0"/>
          </a:p>
          <a:p>
            <a:pPr algn="l"/>
            <a:endParaRPr lang="en-US" sz="9600" dirty="0"/>
          </a:p>
          <a:p>
            <a:pPr algn="l"/>
            <a:endParaRPr lang="en-US" sz="9600" dirty="0"/>
          </a:p>
          <a:p>
            <a:pPr algn="l">
              <a:lnSpc>
                <a:spcPct val="120000"/>
              </a:lnSpc>
            </a:pPr>
            <a:endParaRPr lang="en-US" sz="9600" dirty="0"/>
          </a:p>
          <a:p>
            <a:pPr algn="l">
              <a:lnSpc>
                <a:spcPct val="120000"/>
              </a:lnSpc>
            </a:pPr>
            <a:endParaRPr lang="en-US" sz="9600" dirty="0"/>
          </a:p>
          <a:p>
            <a:pPr marL="342900" indent="-342900" algn="l">
              <a:buFont typeface="Arial" panose="020B0604020202020204" pitchFamily="34" charset="0"/>
              <a:buChar char="•"/>
            </a:pPr>
            <a:endParaRPr lang="en-US" sz="9600" dirty="0"/>
          </a:p>
          <a:p>
            <a:pPr marL="342900" indent="-342900" algn="l">
              <a:buFont typeface="Arial" panose="020B0604020202020204" pitchFamily="34" charset="0"/>
              <a:buChar char="•"/>
            </a:pPr>
            <a:endParaRPr lang="en-US" sz="9600" dirty="0"/>
          </a:p>
          <a:p>
            <a:pPr algn="l"/>
            <a:endParaRPr lang="en-US" sz="9600" b="1" dirty="0"/>
          </a:p>
          <a:p>
            <a:pPr algn="l"/>
            <a:endParaRPr lang="en-US" sz="9600" dirty="0"/>
          </a:p>
          <a:p>
            <a:pPr algn="l"/>
            <a:endParaRPr lang="en-US" dirty="0"/>
          </a:p>
          <a:p>
            <a:pPr algn="l"/>
            <a:endParaRPr lang="en-US"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313833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72744" y="208625"/>
            <a:ext cx="11022226" cy="1282824"/>
          </a:xfrm>
        </p:spPr>
        <p:txBody>
          <a:bodyPr>
            <a:normAutofit fontScale="90000"/>
          </a:bodyPr>
          <a:lstStyle/>
          <a:p>
            <a:r>
              <a:rPr lang="en-US" dirty="0"/>
              <a:t>Overview of University Procurement </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524000" y="1819922"/>
            <a:ext cx="9144000" cy="3932808"/>
          </a:xfrm>
        </p:spPr>
        <p:txBody>
          <a:bodyPr>
            <a:normAutofit/>
          </a:bodyPr>
          <a:lstStyle/>
          <a:p>
            <a:pPr marL="0" indent="0">
              <a:buNone/>
            </a:pPr>
            <a:r>
              <a:rPr lang="en-US" sz="3000" dirty="0">
                <a:solidFill>
                  <a:schemeClr val="bg1"/>
                </a:solidFill>
              </a:rPr>
              <a:t>What we buy and how we buy it</a:t>
            </a:r>
          </a:p>
          <a:p>
            <a:pPr marL="0" indent="0">
              <a:buNone/>
            </a:pPr>
            <a:endParaRPr lang="en-US" sz="3000" dirty="0">
              <a:solidFill>
                <a:schemeClr val="bg1"/>
              </a:solidFill>
            </a:endParaRPr>
          </a:p>
          <a:p>
            <a:r>
              <a:rPr lang="en-US" sz="3000" dirty="0">
                <a:solidFill>
                  <a:schemeClr val="bg1"/>
                </a:solidFill>
              </a:rPr>
              <a:t>There must be a procurement need and an appropriate method of procurement </a:t>
            </a:r>
          </a:p>
          <a:p>
            <a:pPr marL="0" indent="0">
              <a:buNone/>
            </a:pPr>
            <a:endParaRPr lang="en-US" sz="3000" dirty="0">
              <a:solidFill>
                <a:schemeClr val="bg1"/>
              </a:solidFill>
            </a:endParaRPr>
          </a:p>
          <a:p>
            <a:r>
              <a:rPr lang="en-US" sz="3000" dirty="0">
                <a:solidFill>
                  <a:schemeClr val="bg1"/>
                </a:solidFill>
              </a:rPr>
              <a:t>We are a public University – there are state and federal laws, regulations, policies and procedures we must follow</a:t>
            </a:r>
          </a:p>
        </p:txBody>
      </p:sp>
    </p:spTree>
    <p:extLst>
      <p:ext uri="{BB962C8B-B14F-4D97-AF65-F5344CB8AC3E}">
        <p14:creationId xmlns:p14="http://schemas.microsoft.com/office/powerpoint/2010/main" val="1391266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55490" y="-733468"/>
            <a:ext cx="11022226" cy="1884186"/>
          </a:xfrm>
        </p:spPr>
        <p:txBody>
          <a:bodyPr>
            <a:normAutofit/>
          </a:bodyPr>
          <a:lstStyle/>
          <a:p>
            <a:r>
              <a:rPr lang="en-US" dirty="0"/>
              <a:t>Gift Card Purchases </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394602" y="1351528"/>
            <a:ext cx="9653611" cy="2749131"/>
          </a:xfrm>
        </p:spPr>
        <p:txBody>
          <a:bodyPr>
            <a:normAutofit fontScale="85000" lnSpcReduction="10000"/>
          </a:bodyPr>
          <a:lstStyle/>
          <a:p>
            <a:pPr marL="285750" indent="-285750" algn="l">
              <a:lnSpc>
                <a:spcPct val="120000"/>
              </a:lnSpc>
              <a:buFont typeface="Arial" panose="020B0604020202020204"/>
              <a:buChar char="•"/>
            </a:pPr>
            <a:r>
              <a:rPr lang="en-US" sz="1800" kern="100" dirty="0">
                <a:solidFill>
                  <a:srgbClr val="2C2A29"/>
                </a:solidFill>
                <a:effectLst/>
                <a:ea typeface="Aptos" panose="020B0004020202020204" pitchFamily="34" charset="0"/>
              </a:rPr>
              <a:t>Gift cards can only be purchased for research participants or for employees who are participating in research projects. This does not include employee incentives, awards, etc. per the Controller’s Office Expenditure Guidelines.</a:t>
            </a:r>
          </a:p>
          <a:p>
            <a:pPr marL="285750" indent="-285750" algn="l">
              <a:lnSpc>
                <a:spcPct val="120000"/>
              </a:lnSpc>
              <a:buFont typeface="Arial" panose="020B0604020202020204"/>
              <a:buChar char="•"/>
            </a:pPr>
            <a:r>
              <a:rPr lang="en-US" sz="1800" i="0" dirty="0">
                <a:solidFill>
                  <a:schemeClr val="bg1"/>
                </a:solidFill>
                <a:effectLst/>
              </a:rPr>
              <a:t>Approved fund codes to purchase gift cards with are 110, 140, 520-560 (except 556), and 599.</a:t>
            </a:r>
          </a:p>
          <a:p>
            <a:pPr marL="285750" indent="-285750" algn="l">
              <a:lnSpc>
                <a:spcPct val="120000"/>
              </a:lnSpc>
              <a:buFont typeface="Arial" panose="020B0604020202020204"/>
              <a:buChar char="•"/>
            </a:pPr>
            <a:r>
              <a:rPr lang="en-US" sz="1800" i="0" dirty="0">
                <a:solidFill>
                  <a:schemeClr val="bg1"/>
                </a:solidFill>
                <a:effectLst/>
              </a:rPr>
              <a:t>Gift cards can be purchased thru Tango (</a:t>
            </a:r>
            <a:r>
              <a:rPr lang="en-US" sz="1800" i="0" dirty="0" err="1">
                <a:solidFill>
                  <a:schemeClr val="bg1"/>
                </a:solidFill>
                <a:effectLst/>
              </a:rPr>
              <a:t>pcard</a:t>
            </a:r>
            <a:r>
              <a:rPr lang="en-US" sz="1800" i="0" dirty="0">
                <a:solidFill>
                  <a:schemeClr val="bg1"/>
                </a:solidFill>
                <a:effectLst/>
              </a:rPr>
              <a:t> only), Prolific (</a:t>
            </a:r>
            <a:r>
              <a:rPr lang="en-US" sz="1800" i="0" dirty="0" err="1">
                <a:solidFill>
                  <a:schemeClr val="bg1"/>
                </a:solidFill>
                <a:effectLst/>
              </a:rPr>
              <a:t>pcard</a:t>
            </a:r>
            <a:r>
              <a:rPr lang="en-US" sz="1800" i="0" dirty="0">
                <a:solidFill>
                  <a:schemeClr val="bg1"/>
                </a:solidFill>
                <a:effectLst/>
              </a:rPr>
              <a:t> only) and Blackhawk (</a:t>
            </a:r>
            <a:r>
              <a:rPr lang="en-US" sz="1800" i="0" dirty="0" err="1">
                <a:solidFill>
                  <a:schemeClr val="bg1"/>
                </a:solidFill>
                <a:effectLst/>
              </a:rPr>
              <a:t>Spearmart</a:t>
            </a:r>
            <a:r>
              <a:rPr lang="en-US" sz="1800" i="0" dirty="0">
                <a:solidFill>
                  <a:schemeClr val="bg1"/>
                </a:solidFill>
                <a:effectLst/>
              </a:rPr>
              <a:t> punchout)</a:t>
            </a:r>
          </a:p>
          <a:p>
            <a:pPr marL="285750" indent="-285750" algn="l">
              <a:lnSpc>
                <a:spcPct val="120000"/>
              </a:lnSpc>
              <a:buFont typeface="Arial" panose="020B0604020202020204"/>
              <a:buChar char="•"/>
            </a:pPr>
            <a:r>
              <a:rPr lang="en-US" sz="1800" kern="100" dirty="0" err="1">
                <a:solidFill>
                  <a:schemeClr val="bg1"/>
                </a:solidFill>
                <a:ea typeface="Aptos" panose="020B0004020202020204" pitchFamily="34" charset="0"/>
              </a:rPr>
              <a:t>Spearmart</a:t>
            </a:r>
            <a:r>
              <a:rPr lang="en-US" sz="1800" kern="100" dirty="0">
                <a:solidFill>
                  <a:schemeClr val="bg1"/>
                </a:solidFill>
                <a:ea typeface="Aptos" panose="020B0004020202020204" pitchFamily="34" charset="0"/>
              </a:rPr>
              <a:t> requisitions to Blackhawk must include an </a:t>
            </a:r>
            <a:r>
              <a:rPr lang="en-US" sz="1800" kern="100" dirty="0">
                <a:solidFill>
                  <a:schemeClr val="bg1"/>
                </a:solidFill>
                <a:effectLst/>
                <a:ea typeface="Aptos" panose="020B0004020202020204" pitchFamily="34" charset="0"/>
              </a:rPr>
              <a:t>internal note/comment stating whom the gift cards will be provided to and for what purpose.  Also, attach an approved Institutional Review Board (IRB) protocol or the letter that states the study is exempt.</a:t>
            </a:r>
          </a:p>
          <a:p>
            <a:pPr marL="285750" indent="-285750" algn="l">
              <a:lnSpc>
                <a:spcPct val="120000"/>
              </a:lnSpc>
              <a:buFont typeface="Arial" panose="020B0604020202020204"/>
              <a:buChar char="•"/>
            </a:pPr>
            <a:r>
              <a:rPr lang="en-US" sz="1800" kern="100" dirty="0">
                <a:solidFill>
                  <a:schemeClr val="bg1"/>
                </a:solidFill>
                <a:ea typeface="Aptos" panose="020B0004020202020204" pitchFamily="34" charset="0"/>
              </a:rPr>
              <a:t>For additional information see </a:t>
            </a:r>
            <a:r>
              <a:rPr lang="en-US" sz="1800" kern="100" dirty="0">
                <a:solidFill>
                  <a:schemeClr val="bg1"/>
                </a:solidFill>
                <a:ea typeface="Aptos" panose="020B0004020202020204" pitchFamily="34" charset="0"/>
                <a:hlinkClick r:id="rId3"/>
              </a:rPr>
              <a:t>https://procurement.fsu.edu/taxonomy/term/131</a:t>
            </a:r>
            <a:r>
              <a:rPr lang="en-US" sz="1800" kern="100" dirty="0">
                <a:solidFill>
                  <a:schemeClr val="bg1"/>
                </a:solidFill>
                <a:ea typeface="Aptos" panose="020B0004020202020204" pitchFamily="34" charset="0"/>
              </a:rPr>
              <a:t> </a:t>
            </a:r>
            <a:endParaRPr lang="en-US" sz="1800" kern="100" dirty="0">
              <a:solidFill>
                <a:schemeClr val="bg1"/>
              </a:solidFill>
              <a:effectLst/>
              <a:ea typeface="Aptos" panose="020B0004020202020204" pitchFamily="34" charset="0"/>
            </a:endParaRPr>
          </a:p>
          <a:p>
            <a:pPr marL="285750" indent="-285750" algn="l">
              <a:lnSpc>
                <a:spcPct val="120000"/>
              </a:lnSpc>
              <a:buFont typeface="Arial" panose="020B0604020202020204"/>
              <a:buChar char="•"/>
            </a:pPr>
            <a:endParaRPr lang="en-US" sz="1800" kern="100" dirty="0">
              <a:solidFill>
                <a:schemeClr val="bg1"/>
              </a:solidFill>
              <a:effectLst/>
              <a:ea typeface="Aptos" panose="020B0004020202020204" pitchFamily="34" charset="0"/>
            </a:endParaRPr>
          </a:p>
          <a:p>
            <a:pPr algn="l">
              <a:lnSpc>
                <a:spcPct val="120000"/>
              </a:lnSpc>
            </a:pPr>
            <a:endParaRPr lang="en-US" sz="1200" kern="100" dirty="0">
              <a:solidFill>
                <a:schemeClr val="bg1"/>
              </a:solidFill>
              <a:effectLst/>
              <a:ea typeface="Aptos" panose="020B0004020202020204" pitchFamily="34" charset="0"/>
            </a:endParaRPr>
          </a:p>
          <a:p>
            <a:pPr algn="l">
              <a:lnSpc>
                <a:spcPct val="120000"/>
              </a:lnSpc>
            </a:pPr>
            <a:endParaRPr lang="en-US" sz="1300" kern="100" dirty="0">
              <a:solidFill>
                <a:srgbClr val="2C2A29"/>
              </a:solidFill>
              <a:latin typeface="Open Sans" panose="020B0606030504020204" pitchFamily="34" charset="0"/>
              <a:ea typeface="Aptos" panose="020B0004020202020204" pitchFamily="34" charset="0"/>
            </a:endParaRPr>
          </a:p>
          <a:p>
            <a:pPr algn="l">
              <a:lnSpc>
                <a:spcPct val="120000"/>
              </a:lnSpc>
            </a:pP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20000"/>
              </a:lnSpc>
            </a:pPr>
            <a:endParaRPr lang="en-US" sz="7200" dirty="0">
              <a:solidFill>
                <a:schemeClr val="bg1"/>
              </a:solidFill>
            </a:endParaRPr>
          </a:p>
          <a:p>
            <a:pPr algn="l">
              <a:lnSpc>
                <a:spcPct val="120000"/>
              </a:lnSpc>
            </a:pPr>
            <a:endParaRPr lang="en-US" sz="8800" dirty="0">
              <a:solidFill>
                <a:schemeClr val="bg1"/>
              </a:solidFill>
            </a:endParaRPr>
          </a:p>
          <a:p>
            <a:pPr algn="l">
              <a:lnSpc>
                <a:spcPct val="120000"/>
              </a:lnSpc>
            </a:pPr>
            <a:endParaRPr lang="en-US" sz="9600" b="1" dirty="0"/>
          </a:p>
          <a:p>
            <a:pPr algn="l">
              <a:lnSpc>
                <a:spcPct val="120000"/>
              </a:lnSpc>
            </a:pPr>
            <a:endParaRPr lang="en-US" sz="9600" dirty="0"/>
          </a:p>
          <a:p>
            <a:pPr algn="l"/>
            <a:endParaRPr lang="en-US" sz="9600" dirty="0"/>
          </a:p>
          <a:p>
            <a:pPr algn="l"/>
            <a:endParaRPr lang="en-US" sz="9600" dirty="0"/>
          </a:p>
          <a:p>
            <a:pPr algn="l">
              <a:lnSpc>
                <a:spcPct val="120000"/>
              </a:lnSpc>
            </a:pPr>
            <a:endParaRPr lang="en-US" sz="9600" dirty="0"/>
          </a:p>
          <a:p>
            <a:pPr algn="l">
              <a:lnSpc>
                <a:spcPct val="120000"/>
              </a:lnSpc>
            </a:pPr>
            <a:endParaRPr lang="en-US" sz="9600" dirty="0"/>
          </a:p>
          <a:p>
            <a:pPr marL="342900" indent="-342900" algn="l">
              <a:buFont typeface="Arial" panose="020B0604020202020204" pitchFamily="34" charset="0"/>
              <a:buChar char="•"/>
            </a:pPr>
            <a:endParaRPr lang="en-US" sz="9600" dirty="0"/>
          </a:p>
          <a:p>
            <a:pPr marL="342900" indent="-342900" algn="l">
              <a:buFont typeface="Arial" panose="020B0604020202020204" pitchFamily="34" charset="0"/>
              <a:buChar char="•"/>
            </a:pPr>
            <a:endParaRPr lang="en-US" sz="9600" dirty="0"/>
          </a:p>
          <a:p>
            <a:pPr algn="l"/>
            <a:endParaRPr lang="en-US" sz="9600" b="1" dirty="0"/>
          </a:p>
          <a:p>
            <a:pPr algn="l"/>
            <a:endParaRPr lang="en-US" sz="9600" dirty="0"/>
          </a:p>
          <a:p>
            <a:pPr algn="l"/>
            <a:endParaRPr lang="en-US" dirty="0"/>
          </a:p>
          <a:p>
            <a:pPr algn="l"/>
            <a:endParaRPr lang="en-US"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65607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55490" y="-733468"/>
            <a:ext cx="11022226" cy="1884186"/>
          </a:xfrm>
        </p:spPr>
        <p:txBody>
          <a:bodyPr>
            <a:normAutofit/>
          </a:bodyPr>
          <a:lstStyle/>
          <a:p>
            <a:r>
              <a:rPr lang="en-US" dirty="0"/>
              <a:t>SpearMart Roles </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pic>
        <p:nvPicPr>
          <p:cNvPr id="8" name="Picture 7">
            <a:extLst>
              <a:ext uri="{FF2B5EF4-FFF2-40B4-BE49-F238E27FC236}">
                <a16:creationId xmlns:a16="http://schemas.microsoft.com/office/drawing/2014/main" id="{09824D0C-DD27-B133-DFB0-11A68A87BACD}"/>
              </a:ext>
            </a:extLst>
          </p:cNvPr>
          <p:cNvPicPr>
            <a:picLocks noChangeAspect="1"/>
          </p:cNvPicPr>
          <p:nvPr/>
        </p:nvPicPr>
        <p:blipFill>
          <a:blip r:embed="rId3"/>
          <a:stretch>
            <a:fillRect/>
          </a:stretch>
        </p:blipFill>
        <p:spPr>
          <a:xfrm>
            <a:off x="1842301" y="1368380"/>
            <a:ext cx="8248603" cy="4456562"/>
          </a:xfrm>
          <a:prstGeom prst="rect">
            <a:avLst/>
          </a:prstGeom>
        </p:spPr>
      </p:pic>
    </p:spTree>
    <p:extLst>
      <p:ext uri="{BB962C8B-B14F-4D97-AF65-F5344CB8AC3E}">
        <p14:creationId xmlns:p14="http://schemas.microsoft.com/office/powerpoint/2010/main" val="493734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55490" y="-733468"/>
            <a:ext cx="11022226" cy="1884186"/>
          </a:xfrm>
        </p:spPr>
        <p:txBody>
          <a:bodyPr>
            <a:normAutofit/>
          </a:bodyPr>
          <a:lstStyle/>
          <a:p>
            <a:r>
              <a:rPr lang="en-US" dirty="0"/>
              <a:t>Requisition Requirements</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10" name="TextBox 9">
            <a:extLst>
              <a:ext uri="{FF2B5EF4-FFF2-40B4-BE49-F238E27FC236}">
                <a16:creationId xmlns:a16="http://schemas.microsoft.com/office/drawing/2014/main" id="{97CA3CA9-D97E-37CE-D176-2EBDD61850B5}"/>
              </a:ext>
            </a:extLst>
          </p:cNvPr>
          <p:cNvSpPr txBox="1"/>
          <p:nvPr/>
        </p:nvSpPr>
        <p:spPr>
          <a:xfrm>
            <a:off x="834390" y="1508957"/>
            <a:ext cx="11022226" cy="2949525"/>
          </a:xfrm>
          <a:prstGeom prst="rect">
            <a:avLst/>
          </a:prstGeom>
          <a:noFill/>
        </p:spPr>
        <p:txBody>
          <a:bodyPr wrap="square">
            <a:spAutoFit/>
          </a:bodyPr>
          <a:lstStyle/>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If a supplier offers a SpearMart catalog, most line-item details will auto populate (ease of use for shopping)</a:t>
            </a:r>
          </a:p>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Commodity orders must include: Description of item(s) to include nomenclature (name), catalog/item/part #, make, model, manufacturer, etc.</a:t>
            </a:r>
          </a:p>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Service orders must include: Description of services to be performed by supplier, beginning and ending dates, FSU Contract Manager and full phone number</a:t>
            </a:r>
          </a:p>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Complete additional specifications/information included on each SpearMart form</a:t>
            </a:r>
          </a:p>
          <a:p>
            <a:pPr marL="285750" indent="-285750">
              <a:spcBef>
                <a:spcPts val="1000"/>
              </a:spcBef>
              <a:buFont typeface="Arial" panose="020B0604020202020204" pitchFamily="34" charset="0"/>
              <a:buChar char="•"/>
              <a:defRPr/>
            </a:pPr>
            <a:r>
              <a:rPr lang="en-US" dirty="0">
                <a:solidFill>
                  <a:schemeClr val="bg1"/>
                </a:solidFill>
                <a:latin typeface="Times New Roman" panose="02020603050405020304" pitchFamily="18" charset="0"/>
                <a:cs typeface="Times New Roman" panose="02020603050405020304" pitchFamily="18" charset="0"/>
              </a:rPr>
              <a:t>If there is split funding, follow the fund type rule with the most stringent rules </a:t>
            </a:r>
          </a:p>
          <a:p>
            <a:pPr marL="285750" indent="-285750">
              <a:spcBef>
                <a:spcPts val="1000"/>
              </a:spcBef>
              <a:buFont typeface="Arial" panose="020B0604020202020204" pitchFamily="34" charset="0"/>
              <a:buChar char="•"/>
              <a:defRPr/>
            </a:pPr>
            <a:r>
              <a:rPr lang="en-US" dirty="0">
                <a:solidFill>
                  <a:schemeClr val="bg1"/>
                </a:solidFill>
                <a:latin typeface="Times New Roman" panose="02020603050405020304" pitchFamily="18" charset="0"/>
                <a:cs typeface="Times New Roman" panose="02020603050405020304" pitchFamily="18" charset="0"/>
              </a:rPr>
              <a:t>Helpful tip – Designate delegates for entering and approving requisitions</a:t>
            </a:r>
          </a:p>
        </p:txBody>
      </p:sp>
    </p:spTree>
    <p:extLst>
      <p:ext uri="{BB962C8B-B14F-4D97-AF65-F5344CB8AC3E}">
        <p14:creationId xmlns:p14="http://schemas.microsoft.com/office/powerpoint/2010/main" val="897318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287C-489D-F71B-F39F-1894CD04AAA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AA0F87-E63D-C360-40B3-75C70F872DC7}"/>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34A63443-E124-549A-D6E0-3C184CD14CB2}"/>
              </a:ext>
            </a:extLst>
          </p:cNvPr>
          <p:cNvSpPr>
            <a:spLocks noGrp="1"/>
          </p:cNvSpPr>
          <p:nvPr>
            <p:ph type="ctrTitle"/>
          </p:nvPr>
        </p:nvSpPr>
        <p:spPr>
          <a:xfrm>
            <a:off x="455490" y="-733468"/>
            <a:ext cx="11022226" cy="1884186"/>
          </a:xfrm>
        </p:spPr>
        <p:txBody>
          <a:bodyPr>
            <a:normAutofit/>
          </a:bodyPr>
          <a:lstStyle/>
          <a:p>
            <a:r>
              <a:rPr lang="en-US" dirty="0"/>
              <a:t>Requisition Forms</a:t>
            </a:r>
          </a:p>
        </p:txBody>
      </p:sp>
      <p:pic>
        <p:nvPicPr>
          <p:cNvPr id="5" name="Picture 4" descr="A close-up of a logo&#10;&#10;Description automatically generated">
            <a:extLst>
              <a:ext uri="{FF2B5EF4-FFF2-40B4-BE49-F238E27FC236}">
                <a16:creationId xmlns:a16="http://schemas.microsoft.com/office/drawing/2014/main" id="{860FD0D1-DA84-A901-DA87-B3F7D69AAAF4}"/>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10" name="TextBox 9">
            <a:extLst>
              <a:ext uri="{FF2B5EF4-FFF2-40B4-BE49-F238E27FC236}">
                <a16:creationId xmlns:a16="http://schemas.microsoft.com/office/drawing/2014/main" id="{D1EB45F2-AC66-EDEC-7832-9C360056C86B}"/>
              </a:ext>
            </a:extLst>
          </p:cNvPr>
          <p:cNvSpPr txBox="1"/>
          <p:nvPr/>
        </p:nvSpPr>
        <p:spPr>
          <a:xfrm>
            <a:off x="834390" y="1508957"/>
            <a:ext cx="11022226" cy="4524315"/>
          </a:xfrm>
          <a:prstGeom prst="rect">
            <a:avLst/>
          </a:prstGeom>
          <a:noFill/>
        </p:spPr>
        <p:txBody>
          <a:bodyPr wrap="square">
            <a:spAutoFit/>
          </a:bodyPr>
          <a:lstStyle/>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Blanket Order Request</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Recurring </a:t>
            </a:r>
            <a:r>
              <a:rPr lang="en-US" u="sng" dirty="0">
                <a:solidFill>
                  <a:schemeClr val="bg1"/>
                </a:solidFill>
                <a:latin typeface="Times New Roman" panose="02020603050405020304" pitchFamily="18" charset="0"/>
                <a:cs typeface="Times New Roman" panose="02020603050405020304" pitchFamily="18" charset="0"/>
              </a:rPr>
              <a:t>commodity</a:t>
            </a:r>
            <a:r>
              <a:rPr lang="en-US" dirty="0">
                <a:solidFill>
                  <a:schemeClr val="bg1"/>
                </a:solidFill>
                <a:latin typeface="Times New Roman" panose="02020603050405020304" pitchFamily="18" charset="0"/>
                <a:cs typeface="Times New Roman" panose="02020603050405020304" pitchFamily="18" charset="0"/>
              </a:rPr>
              <a:t> purchases from a specific supplier</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Receipt by amount</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Allow one change order per year</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Must include at least two authorized signers</a:t>
            </a:r>
          </a:p>
          <a:p>
            <a:pPr marL="285750" marR="0" lvl="0" indent="-285750" fontAlgn="auto">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Non-Catalog Request</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Commodities that are not available in a catalog</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Receipt by quantity</a:t>
            </a:r>
          </a:p>
          <a:p>
            <a:pPr marL="285750" marR="0" lvl="0" indent="-285750" fontAlgn="auto">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Non-Catalog Request-Sole Source</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Contact procurement for purchases over $25,000</a:t>
            </a:r>
          </a:p>
          <a:p>
            <a:pPr marL="285750" marR="0" lvl="0" indent="-285750" fontAlgn="auto">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Services Request-Fixed</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Fixed prices with a quantity of one</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Receipt by amount</a:t>
            </a:r>
          </a:p>
          <a:p>
            <a:pPr marL="285750" indent="-285750">
              <a:buFont typeface="Arial" panose="020B0604020202020204" pitchFamily="34" charset="0"/>
              <a:buChar char="•"/>
              <a:defRPr/>
            </a:pPr>
            <a:r>
              <a:rPr lang="en-US" dirty="0">
                <a:solidFill>
                  <a:schemeClr val="bg1"/>
                </a:solidFill>
                <a:latin typeface="Times New Roman" panose="02020603050405020304" pitchFamily="18" charset="0"/>
                <a:cs typeface="Times New Roman" panose="02020603050405020304" pitchFamily="18" charset="0"/>
              </a:rPr>
              <a:t>Services Request-Variable</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Quantities greater than one with a unit of measurement (hourly, weekly)</a:t>
            </a:r>
          </a:p>
          <a:p>
            <a:pPr marL="742950" lvl="1" indent="-285750">
              <a:buFont typeface="Courier New" panose="02070309020205020404" pitchFamily="49" charset="0"/>
              <a:buChar char="o"/>
              <a:defRPr/>
            </a:pPr>
            <a:r>
              <a:rPr lang="en-US" dirty="0">
                <a:solidFill>
                  <a:schemeClr val="bg1"/>
                </a:solidFill>
                <a:latin typeface="Times New Roman" panose="02020603050405020304" pitchFamily="18" charset="0"/>
                <a:cs typeface="Times New Roman" panose="02020603050405020304" pitchFamily="18" charset="0"/>
              </a:rPr>
              <a:t>Receipt by quantity </a:t>
            </a:r>
          </a:p>
        </p:txBody>
      </p:sp>
    </p:spTree>
    <p:extLst>
      <p:ext uri="{BB962C8B-B14F-4D97-AF65-F5344CB8AC3E}">
        <p14:creationId xmlns:p14="http://schemas.microsoft.com/office/powerpoint/2010/main" val="1865992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411AD-60E6-B83D-0ABA-875878D1DBA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0F572A7-C028-8B3B-8BAF-9E802790D3B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13AFFDF9-AB1C-BEF7-E88E-D9D5618CCC21}"/>
              </a:ext>
            </a:extLst>
          </p:cNvPr>
          <p:cNvSpPr>
            <a:spLocks noGrp="1"/>
          </p:cNvSpPr>
          <p:nvPr>
            <p:ph type="ctrTitle"/>
          </p:nvPr>
        </p:nvSpPr>
        <p:spPr>
          <a:xfrm>
            <a:off x="455490" y="-733468"/>
            <a:ext cx="11022226" cy="1884186"/>
          </a:xfrm>
        </p:spPr>
        <p:txBody>
          <a:bodyPr>
            <a:normAutofit/>
          </a:bodyPr>
          <a:lstStyle/>
          <a:p>
            <a:r>
              <a:rPr lang="en-US" dirty="0"/>
              <a:t>Requisition Forms Key Points</a:t>
            </a:r>
          </a:p>
        </p:txBody>
      </p:sp>
      <p:pic>
        <p:nvPicPr>
          <p:cNvPr id="5" name="Picture 4" descr="A close-up of a logo&#10;&#10;Description automatically generated">
            <a:extLst>
              <a:ext uri="{FF2B5EF4-FFF2-40B4-BE49-F238E27FC236}">
                <a16:creationId xmlns:a16="http://schemas.microsoft.com/office/drawing/2014/main" id="{A05517CB-F40A-B332-C62A-ACB85B2FDF5E}"/>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10" name="TextBox 9">
            <a:extLst>
              <a:ext uri="{FF2B5EF4-FFF2-40B4-BE49-F238E27FC236}">
                <a16:creationId xmlns:a16="http://schemas.microsoft.com/office/drawing/2014/main" id="{9EF33234-5B8D-3903-BB8C-3DB95B84C5B3}"/>
              </a:ext>
            </a:extLst>
          </p:cNvPr>
          <p:cNvSpPr txBox="1"/>
          <p:nvPr/>
        </p:nvSpPr>
        <p:spPr>
          <a:xfrm>
            <a:off x="834390" y="1508957"/>
            <a:ext cx="11022226" cy="3503523"/>
          </a:xfrm>
          <a:prstGeom prst="rect">
            <a:avLst/>
          </a:prstGeom>
          <a:noFill/>
        </p:spPr>
        <p:txBody>
          <a:bodyPr wrap="square">
            <a:spAutoFit/>
          </a:bodyPr>
          <a:lstStyle/>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Always attach a quote when available, and ensure that the requisition mirrors the quote (each line with an amount greater than $0.00 should be on a separate line)</a:t>
            </a:r>
          </a:p>
          <a:p>
            <a:pPr marL="285750" indent="-285750">
              <a:spcBef>
                <a:spcPts val="1000"/>
              </a:spcBef>
              <a:buFont typeface="Arial" panose="020B0604020202020204" pitchFamily="34" charset="0"/>
              <a:buChar char="•"/>
              <a:defRPr/>
            </a:pPr>
            <a:r>
              <a:rPr lang="en-US" dirty="0">
                <a:solidFill>
                  <a:schemeClr val="bg1"/>
                </a:solidFill>
                <a:latin typeface="Times New Roman" panose="02020603050405020304" pitchFamily="18" charset="0"/>
                <a:cs typeface="Times New Roman" panose="02020603050405020304" pitchFamily="18" charset="0"/>
              </a:rPr>
              <a:t>If a quote contains signature lines and/or any extensive language about terms and conditions, confirm with the supplier that they will accept our purchase order in lieu of any signed agreement</a:t>
            </a:r>
          </a:p>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$0.00 line amount details should be added to a line description that contains an amount to ensure the item that is $0.00 is printed on the purchase order</a:t>
            </a:r>
          </a:p>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If a contract is associated with the purchase, be sure to include the contract number in the designated field</a:t>
            </a:r>
          </a:p>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If any signatures are required, forward documents to </a:t>
            </a:r>
            <a:r>
              <a:rPr lang="en-US" dirty="0">
                <a:solidFill>
                  <a:schemeClr val="bg1"/>
                </a:solidFill>
                <a:latin typeface="Times New Roman" panose="02020603050405020304" pitchFamily="18" charset="0"/>
                <a:cs typeface="Times New Roman" panose="02020603050405020304" pitchFamily="18" charset="0"/>
                <a:hlinkClick r:id="rId3"/>
              </a:rPr>
              <a:t>contracts@fsu.edu</a:t>
            </a:r>
            <a:r>
              <a:rPr lang="en-US" dirty="0">
                <a:solidFill>
                  <a:schemeClr val="bg1"/>
                </a:solidFill>
                <a:latin typeface="Times New Roman" panose="02020603050405020304" pitchFamily="18" charset="0"/>
                <a:cs typeface="Times New Roman" panose="02020603050405020304" pitchFamily="18" charset="0"/>
              </a:rPr>
              <a:t> for review.</a:t>
            </a:r>
          </a:p>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Ensure your contact information is correct and includes name, phone number, and email so that it prints on the </a:t>
            </a:r>
            <a:r>
              <a:rPr lang="en-US">
                <a:solidFill>
                  <a:schemeClr val="bg1"/>
                </a:solidFill>
                <a:latin typeface="Times New Roman" panose="02020603050405020304" pitchFamily="18" charset="0"/>
                <a:cs typeface="Times New Roman" panose="02020603050405020304" pitchFamily="18" charset="0"/>
              </a:rPr>
              <a:t>purchase order</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08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55490" y="-733468"/>
            <a:ext cx="11022226" cy="1884186"/>
          </a:xfrm>
        </p:spPr>
        <p:txBody>
          <a:bodyPr>
            <a:normAutofit/>
          </a:bodyPr>
          <a:lstStyle/>
          <a:p>
            <a:r>
              <a:rPr lang="en-US" dirty="0"/>
              <a:t>What is a Purchase Order?</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8" name="TextBox 7">
            <a:extLst>
              <a:ext uri="{FF2B5EF4-FFF2-40B4-BE49-F238E27FC236}">
                <a16:creationId xmlns:a16="http://schemas.microsoft.com/office/drawing/2014/main" id="{9B4466CD-93C7-AE8B-B841-F7E2ECC12E67}"/>
              </a:ext>
            </a:extLst>
          </p:cNvPr>
          <p:cNvSpPr txBox="1"/>
          <p:nvPr/>
        </p:nvSpPr>
        <p:spPr>
          <a:xfrm>
            <a:off x="1033272" y="1570982"/>
            <a:ext cx="9317736" cy="2267287"/>
          </a:xfrm>
          <a:prstGeom prst="rect">
            <a:avLst/>
          </a:prstGeom>
          <a:noFill/>
        </p:spPr>
        <p:txBody>
          <a:bodyPr wrap="square">
            <a:spAutoFit/>
          </a:bodyPr>
          <a:lstStyle/>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The PO is a Contract between the Supplier and FSU</a:t>
            </a:r>
          </a:p>
          <a:p>
            <a:pPr marL="285750" indent="-285750">
              <a:spcBef>
                <a:spcPts val="1000"/>
              </a:spcBef>
              <a:buFont typeface="Arial" panose="020B0604020202020204" pitchFamily="34" charset="0"/>
              <a:buChar char="•"/>
              <a:defRPr/>
            </a:pPr>
            <a:r>
              <a:rPr lang="en-US" dirty="0">
                <a:solidFill>
                  <a:schemeClr val="bg1"/>
                </a:solidFill>
                <a:latin typeface="Times New Roman" panose="02020603050405020304" pitchFamily="18" charset="0"/>
                <a:cs typeface="Times New Roman" panose="02020603050405020304" pitchFamily="18" charset="0"/>
              </a:rPr>
              <a:t>Legally binding document and cannot be changed without approval from </a:t>
            </a:r>
            <a:r>
              <a:rPr lang="en-US" u="sng" dirty="0">
                <a:solidFill>
                  <a:schemeClr val="bg1"/>
                </a:solidFill>
                <a:latin typeface="Times New Roman" panose="02020603050405020304" pitchFamily="18" charset="0"/>
                <a:cs typeface="Times New Roman" panose="02020603050405020304" pitchFamily="18" charset="0"/>
              </a:rPr>
              <a:t>both</a:t>
            </a:r>
            <a:r>
              <a:rPr lang="en-US" dirty="0">
                <a:solidFill>
                  <a:schemeClr val="bg1"/>
                </a:solidFill>
                <a:latin typeface="Times New Roman" panose="02020603050405020304" pitchFamily="18" charset="0"/>
                <a:cs typeface="Times New Roman" panose="02020603050405020304" pitchFamily="18" charset="0"/>
              </a:rPr>
              <a:t> parties </a:t>
            </a:r>
          </a:p>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Authorization from FSU for the Supplier to provide commodities and/or services as per the line item/specifications details </a:t>
            </a:r>
          </a:p>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A Purchase Order is also known as the payment vehicle</a:t>
            </a:r>
          </a:p>
          <a:p>
            <a:pPr marL="285750" marR="0" lvl="0" indent="-285750" fontAlgn="auto">
              <a:spcBef>
                <a:spcPts val="1000"/>
              </a:spcBef>
              <a:spcAft>
                <a:spcPts val="0"/>
              </a:spcAft>
              <a:buClrTx/>
              <a:buSzTx/>
              <a:buFont typeface="Arial" panose="020B0604020202020204" pitchFamily="34" charset="0"/>
              <a:buChar char="•"/>
              <a:tabLst/>
              <a:defRPr/>
            </a:pPr>
            <a:r>
              <a:rPr lang="en-US" dirty="0">
                <a:solidFill>
                  <a:schemeClr val="bg1"/>
                </a:solidFill>
                <a:latin typeface="Times New Roman" panose="02020603050405020304" pitchFamily="18" charset="0"/>
                <a:cs typeface="Times New Roman" panose="02020603050405020304" pitchFamily="18" charset="0"/>
              </a:rPr>
              <a:t>Please coordinate any changes to purchase orders with the supplier</a:t>
            </a:r>
          </a:p>
        </p:txBody>
      </p:sp>
    </p:spTree>
    <p:extLst>
      <p:ext uri="{BB962C8B-B14F-4D97-AF65-F5344CB8AC3E}">
        <p14:creationId xmlns:p14="http://schemas.microsoft.com/office/powerpoint/2010/main" val="1781779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55490" y="-733468"/>
            <a:ext cx="11022226" cy="1884186"/>
          </a:xfrm>
        </p:spPr>
        <p:txBody>
          <a:bodyPr>
            <a:normAutofit/>
          </a:bodyPr>
          <a:lstStyle/>
          <a:p>
            <a:r>
              <a:rPr lang="en-US" dirty="0"/>
              <a:t>Confirming Order </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8" name="TextBox 7">
            <a:extLst>
              <a:ext uri="{FF2B5EF4-FFF2-40B4-BE49-F238E27FC236}">
                <a16:creationId xmlns:a16="http://schemas.microsoft.com/office/drawing/2014/main" id="{9B4466CD-93C7-AE8B-B841-F7E2ECC12E67}"/>
              </a:ext>
            </a:extLst>
          </p:cNvPr>
          <p:cNvSpPr txBox="1"/>
          <p:nvPr/>
        </p:nvSpPr>
        <p:spPr>
          <a:xfrm>
            <a:off x="2199595" y="1631367"/>
            <a:ext cx="9317736" cy="2544286"/>
          </a:xfrm>
          <a:prstGeom prst="rect">
            <a:avLst/>
          </a:prstGeom>
          <a:noFill/>
        </p:spPr>
        <p:txBody>
          <a:bodyPr wrap="square">
            <a:spAutoFit/>
          </a:bodyPr>
          <a:lstStyle/>
          <a:p>
            <a:pPr>
              <a:lnSpc>
                <a:spcPct val="100000"/>
              </a:lnSpc>
              <a:spcBef>
                <a:spcPts val="1000"/>
              </a:spcBef>
              <a:defRPr/>
            </a:pPr>
            <a:r>
              <a:rPr lang="en-US" dirty="0">
                <a:solidFill>
                  <a:schemeClr val="bg1"/>
                </a:solidFill>
                <a:latin typeface="Times New Roman" panose="02020603050405020304" pitchFamily="18" charset="0"/>
                <a:cs typeface="Times New Roman" panose="02020603050405020304" pitchFamily="18" charset="0"/>
              </a:rPr>
              <a:t>After-the-fact purchases where a requisition is entered into SpearMart after the commodities/services have begun or been fulfilled by a Supplier</a:t>
            </a:r>
          </a:p>
          <a:p>
            <a:pPr>
              <a:lnSpc>
                <a:spcPct val="100000"/>
              </a:lnSpc>
              <a:spcBef>
                <a:spcPts val="1000"/>
              </a:spcBef>
              <a:defRPr/>
            </a:pPr>
            <a:r>
              <a:rPr lang="en-US" dirty="0">
                <a:solidFill>
                  <a:schemeClr val="bg1"/>
                </a:solidFill>
                <a:latin typeface="Times New Roman" panose="02020603050405020304" pitchFamily="18" charset="0"/>
                <a:cs typeface="Times New Roman" panose="02020603050405020304" pitchFamily="18" charset="0"/>
              </a:rPr>
              <a:t>Anyone obligating the expenditure of FSU funds without a PO established may have to pay for that obligation out of their own personal funds</a:t>
            </a:r>
          </a:p>
          <a:p>
            <a:pPr>
              <a:lnSpc>
                <a:spcPct val="100000"/>
              </a:lnSpc>
              <a:spcBef>
                <a:spcPts val="1000"/>
              </a:spcBef>
              <a:defRPr/>
            </a:pPr>
            <a:r>
              <a:rPr lang="en-US" dirty="0">
                <a:solidFill>
                  <a:schemeClr val="bg1"/>
                </a:solidFill>
                <a:latin typeface="Times New Roman" panose="02020603050405020304" pitchFamily="18" charset="0"/>
                <a:cs typeface="Times New Roman" panose="02020603050405020304" pitchFamily="18" charset="0"/>
              </a:rPr>
              <a:t>This applies to all purchases, regardless of funding source</a:t>
            </a:r>
          </a:p>
          <a:p>
            <a:pPr>
              <a:lnSpc>
                <a:spcPct val="100000"/>
              </a:lnSpc>
              <a:spcBef>
                <a:spcPts val="1000"/>
              </a:spcBef>
              <a:defRPr/>
            </a:pPr>
            <a:endParaRPr lang="en-US" dirty="0">
              <a:solidFill>
                <a:schemeClr val="bg1"/>
              </a:solidFill>
              <a:latin typeface="Times New Roman" panose="02020603050405020304" pitchFamily="18" charset="0"/>
              <a:cs typeface="Times New Roman" panose="02020603050405020304" pitchFamily="18" charset="0"/>
            </a:endParaRPr>
          </a:p>
          <a:p>
            <a:pPr marL="285750" marR="0" lvl="0" indent="-285750" fontAlgn="auto">
              <a:spcBef>
                <a:spcPts val="1000"/>
              </a:spcBef>
              <a:spcAft>
                <a:spcPts val="0"/>
              </a:spcAft>
              <a:buClrTx/>
              <a:buSzTx/>
              <a:buFont typeface="Arial" panose="020B0604020202020204" pitchFamily="34" charset="0"/>
              <a:buChar char="•"/>
              <a:tabLst/>
              <a:defRP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894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584887" y="486697"/>
            <a:ext cx="11022226" cy="1011818"/>
          </a:xfrm>
        </p:spPr>
        <p:txBody>
          <a:bodyPr>
            <a:normAutofit/>
          </a:bodyPr>
          <a:lstStyle/>
          <a:p>
            <a:r>
              <a:rPr lang="en-US" dirty="0"/>
              <a:t>Questions and Answers </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826042" y="2286957"/>
            <a:ext cx="10781071" cy="2284085"/>
          </a:xfrm>
        </p:spPr>
        <p:txBody>
          <a:bodyPr>
            <a:noAutofit/>
          </a:bodyPr>
          <a:lstStyle/>
          <a:p>
            <a:r>
              <a:rPr lang="en-US" sz="3600" dirty="0">
                <a:solidFill>
                  <a:schemeClr val="bg1"/>
                </a:solidFill>
              </a:rPr>
              <a:t>Website: procurement.fsu.edu </a:t>
            </a:r>
            <a:br>
              <a:rPr lang="en-US" sz="3600" dirty="0">
                <a:solidFill>
                  <a:schemeClr val="bg1"/>
                </a:solidFill>
              </a:rPr>
            </a:br>
            <a:endParaRPr lang="en-US" sz="3600" dirty="0">
              <a:solidFill>
                <a:schemeClr val="bg1"/>
              </a:solidFill>
            </a:endParaRPr>
          </a:p>
          <a:p>
            <a:r>
              <a:rPr lang="en-US" sz="3600" dirty="0">
                <a:solidFill>
                  <a:schemeClr val="bg1"/>
                </a:solidFill>
              </a:rPr>
              <a:t>Please contact </a:t>
            </a:r>
            <a:r>
              <a:rPr lang="en-US" sz="3600" dirty="0">
                <a:solidFill>
                  <a:schemeClr val="bg1"/>
                </a:solidFill>
                <a:hlinkClick r:id="rId3">
                  <a:extLst>
                    <a:ext uri="{A12FA001-AC4F-418D-AE19-62706E023703}">
                      <ahyp:hlinkClr xmlns:ahyp="http://schemas.microsoft.com/office/drawing/2018/hyperlinkcolor" val="tx"/>
                    </a:ext>
                  </a:extLst>
                </a:hlinkClick>
              </a:rPr>
              <a:t>procurement@fsu.edu</a:t>
            </a:r>
            <a:br>
              <a:rPr lang="en-US" sz="3600" dirty="0">
                <a:solidFill>
                  <a:schemeClr val="bg1"/>
                </a:solidFill>
              </a:rPr>
            </a:br>
            <a:r>
              <a:rPr lang="en-US" sz="3600" dirty="0">
                <a:solidFill>
                  <a:schemeClr val="bg1"/>
                </a:solidFill>
              </a:rPr>
              <a:t> or at x46850 for additional assistance</a:t>
            </a:r>
          </a:p>
          <a:p>
            <a:endParaRPr lang="en-US" sz="3600" dirty="0">
              <a:solidFill>
                <a:schemeClr val="bg1"/>
              </a:solidFill>
            </a:endParaRPr>
          </a:p>
          <a:p>
            <a:r>
              <a:rPr lang="en-US" sz="3600" dirty="0">
                <a:solidFill>
                  <a:schemeClr val="bg1"/>
                </a:solidFill>
              </a:rPr>
              <a:t>Thank you for attending!</a:t>
            </a:r>
          </a:p>
        </p:txBody>
      </p:sp>
    </p:spTree>
    <p:extLst>
      <p:ext uri="{BB962C8B-B14F-4D97-AF65-F5344CB8AC3E}">
        <p14:creationId xmlns:p14="http://schemas.microsoft.com/office/powerpoint/2010/main" val="371767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72744" y="389269"/>
            <a:ext cx="11022226" cy="1282824"/>
          </a:xfrm>
        </p:spPr>
        <p:txBody>
          <a:bodyPr>
            <a:normAutofit fontScale="90000"/>
          </a:bodyPr>
          <a:lstStyle/>
          <a:p>
            <a:br>
              <a:rPr lang="en-US" dirty="0"/>
            </a:br>
            <a:br>
              <a:rPr lang="en-US" dirty="0"/>
            </a:br>
            <a:r>
              <a:rPr lang="en-US" dirty="0"/>
              <a:t>Overview of Procurement Services Team </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524000" y="1819922"/>
            <a:ext cx="9144000" cy="3932808"/>
          </a:xfrm>
        </p:spPr>
        <p:txBody>
          <a:bodyPr>
            <a:normAutofit fontScale="92500" lnSpcReduction="10000"/>
          </a:bodyPr>
          <a:lstStyle/>
          <a:p>
            <a:pPr marL="0" indent="0">
              <a:buNone/>
            </a:pPr>
            <a:r>
              <a:rPr lang="en-US" sz="2400" dirty="0">
                <a:solidFill>
                  <a:schemeClr val="bg1"/>
                </a:solidFill>
                <a:hlinkClick r:id="rId3">
                  <a:extLst>
                    <a:ext uri="{A12FA001-AC4F-418D-AE19-62706E023703}">
                      <ahyp:hlinkClr xmlns:ahyp="http://schemas.microsoft.com/office/drawing/2018/hyperlinkcolor" val="tx"/>
                    </a:ext>
                  </a:extLst>
                </a:hlinkClick>
              </a:rPr>
              <a:t>Procurement Services Organizational Chart</a:t>
            </a:r>
            <a:r>
              <a:rPr lang="en-US" sz="2400" dirty="0">
                <a:solidFill>
                  <a:schemeClr val="bg1"/>
                </a:solidFill>
              </a:rPr>
              <a:t> </a:t>
            </a:r>
          </a:p>
          <a:p>
            <a:pPr marL="0" indent="0">
              <a:buNone/>
            </a:pPr>
            <a:endParaRPr lang="en-US" dirty="0">
              <a:solidFill>
                <a:schemeClr val="bg1"/>
              </a:solidFill>
            </a:endParaRPr>
          </a:p>
          <a:p>
            <a:pPr marL="0" indent="0">
              <a:buNone/>
            </a:pPr>
            <a:r>
              <a:rPr lang="en-US" dirty="0">
                <a:solidFill>
                  <a:schemeClr val="bg1"/>
                </a:solidFill>
                <a:hlinkClick r:id="rId4">
                  <a:extLst>
                    <a:ext uri="{A12FA001-AC4F-418D-AE19-62706E023703}">
                      <ahyp:hlinkClr xmlns:ahyp="http://schemas.microsoft.com/office/drawing/2018/hyperlinkcolor" val="tx"/>
                    </a:ext>
                  </a:extLst>
                </a:hlinkClick>
              </a:rPr>
              <a:t>Meet the Staff | Procurement Services</a:t>
            </a:r>
            <a:r>
              <a:rPr lang="en-US" dirty="0">
                <a:solidFill>
                  <a:schemeClr val="bg1"/>
                </a:solidFill>
              </a:rPr>
              <a:t> </a:t>
            </a:r>
          </a:p>
          <a:p>
            <a:pPr marL="0" indent="0">
              <a:buNone/>
            </a:pPr>
            <a:endParaRPr lang="en-US" sz="2400" dirty="0"/>
          </a:p>
          <a:p>
            <a:pPr marL="0" indent="0">
              <a:buNone/>
            </a:pPr>
            <a:r>
              <a:rPr lang="en-US" dirty="0">
                <a:solidFill>
                  <a:schemeClr val="bg1"/>
                </a:solidFill>
              </a:rPr>
              <a:t>Procurement Services consists of four primary areas:</a:t>
            </a:r>
          </a:p>
          <a:p>
            <a:pPr marL="0" indent="0">
              <a:buNone/>
            </a:pPr>
            <a:endParaRPr lang="en-US" dirty="0">
              <a:solidFill>
                <a:schemeClr val="bg1"/>
              </a:solidFill>
            </a:endParaRPr>
          </a:p>
          <a:p>
            <a:pPr marL="342900" indent="-342900">
              <a:buFont typeface="Arial" panose="020B0604020202020204"/>
              <a:buChar char="•"/>
            </a:pPr>
            <a:r>
              <a:rPr lang="en-US" sz="2400" dirty="0">
                <a:solidFill>
                  <a:schemeClr val="bg1"/>
                </a:solidFill>
              </a:rPr>
              <a:t>Procurement</a:t>
            </a:r>
          </a:p>
          <a:p>
            <a:pPr marL="342900" indent="-342900">
              <a:buFont typeface="Arial" panose="020B0604020202020204"/>
              <a:buChar char="•"/>
            </a:pPr>
            <a:r>
              <a:rPr lang="en-US" dirty="0">
                <a:solidFill>
                  <a:schemeClr val="bg1"/>
                </a:solidFill>
              </a:rPr>
              <a:t>Procurement Card (PCard)</a:t>
            </a:r>
          </a:p>
          <a:p>
            <a:pPr marL="342900" indent="-342900">
              <a:buFont typeface="Arial" panose="020B0604020202020204"/>
              <a:buChar char="•"/>
            </a:pPr>
            <a:r>
              <a:rPr lang="en-US" dirty="0">
                <a:solidFill>
                  <a:schemeClr val="bg1"/>
                </a:solidFill>
              </a:rPr>
              <a:t>Supplier Relations (Payment Works)</a:t>
            </a:r>
          </a:p>
          <a:p>
            <a:pPr marL="342900" indent="-342900">
              <a:buFont typeface="Arial" panose="020B0604020202020204"/>
              <a:buChar char="•"/>
            </a:pPr>
            <a:r>
              <a:rPr lang="en-US" sz="2400" dirty="0">
                <a:solidFill>
                  <a:schemeClr val="bg1"/>
                </a:solidFill>
              </a:rPr>
              <a:t>Contract Administration </a:t>
            </a:r>
          </a:p>
          <a:p>
            <a:pPr marL="0" indent="0">
              <a:buNone/>
            </a:pPr>
            <a:endParaRPr lang="en-US" dirty="0">
              <a:solidFill>
                <a:schemeClr val="bg1"/>
              </a:solidFill>
            </a:endParaRPr>
          </a:p>
          <a:p>
            <a:pPr marL="0" indent="0">
              <a:buNone/>
            </a:pPr>
            <a:endParaRPr lang="en-US" sz="3000" dirty="0">
              <a:solidFill>
                <a:schemeClr val="bg1"/>
              </a:solidFill>
            </a:endParaRPr>
          </a:p>
        </p:txBody>
      </p:sp>
    </p:spTree>
    <p:extLst>
      <p:ext uri="{BB962C8B-B14F-4D97-AF65-F5344CB8AC3E}">
        <p14:creationId xmlns:p14="http://schemas.microsoft.com/office/powerpoint/2010/main" val="25527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5AF296-857C-373A-55C1-F8A9AFE910D8}"/>
              </a:ext>
            </a:extLst>
          </p:cNvPr>
          <p:cNvPicPr>
            <a:picLocks noChangeAspect="1"/>
          </p:cNvPicPr>
          <p:nvPr/>
        </p:nvPicPr>
        <p:blipFill>
          <a:blip r:embed="rId3"/>
          <a:stretch>
            <a:fillRect/>
          </a:stretch>
        </p:blipFill>
        <p:spPr>
          <a:xfrm>
            <a:off x="1514947" y="375384"/>
            <a:ext cx="8870154" cy="5356459"/>
          </a:xfrm>
          <a:prstGeom prst="rect">
            <a:avLst/>
          </a:prstGeom>
        </p:spPr>
      </p:pic>
    </p:spTree>
    <p:extLst>
      <p:ext uri="{BB962C8B-B14F-4D97-AF65-F5344CB8AC3E}">
        <p14:creationId xmlns:p14="http://schemas.microsoft.com/office/powerpoint/2010/main" val="195578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72744" y="208625"/>
            <a:ext cx="11022226" cy="1282824"/>
          </a:xfrm>
        </p:spPr>
        <p:txBody>
          <a:bodyPr>
            <a:normAutofit/>
          </a:bodyPr>
          <a:lstStyle/>
          <a:p>
            <a:r>
              <a:rPr lang="en-US" dirty="0"/>
              <a:t>Tax Exempt</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524000" y="1819922"/>
            <a:ext cx="9144000" cy="3932808"/>
          </a:xfrm>
        </p:spPr>
        <p:txBody>
          <a:bodyPr>
            <a:normAutofit lnSpcReduction="10000"/>
          </a:bodyPr>
          <a:lstStyle/>
          <a:p>
            <a:pPr fontAlgn="base"/>
            <a:r>
              <a:rPr lang="en-US" sz="3000" dirty="0">
                <a:solidFill>
                  <a:schemeClr val="bg1"/>
                </a:solidFill>
              </a:rPr>
              <a:t>All purchases in Florida are tax exempt </a:t>
            </a:r>
          </a:p>
          <a:p>
            <a:pPr fontAlgn="base"/>
            <a:endParaRPr lang="en-US" sz="3000" dirty="0">
              <a:solidFill>
                <a:schemeClr val="bg1"/>
              </a:solidFill>
            </a:endParaRPr>
          </a:p>
          <a:p>
            <a:pPr fontAlgn="base"/>
            <a:r>
              <a:rPr lang="en-US" sz="3000" dirty="0">
                <a:solidFill>
                  <a:schemeClr val="bg1"/>
                </a:solidFill>
                <a:hlinkClick r:id="rId3">
                  <a:extLst>
                    <a:ext uri="{A12FA001-AC4F-418D-AE19-62706E023703}">
                      <ahyp:hlinkClr xmlns:ahyp="http://schemas.microsoft.com/office/drawing/2018/hyperlinkcolor" val="tx"/>
                    </a:ext>
                  </a:extLst>
                </a:hlinkClick>
              </a:rPr>
              <a:t>Certificate of Exemption</a:t>
            </a:r>
            <a:r>
              <a:rPr lang="en-US" sz="3000" dirty="0">
                <a:solidFill>
                  <a:schemeClr val="bg1"/>
                </a:solidFill>
              </a:rPr>
              <a:t>   </a:t>
            </a:r>
          </a:p>
          <a:p>
            <a:pPr fontAlgn="base"/>
            <a:endParaRPr lang="en-US" sz="3000" dirty="0">
              <a:solidFill>
                <a:schemeClr val="bg1"/>
              </a:solidFill>
            </a:endParaRPr>
          </a:p>
          <a:p>
            <a:pPr fontAlgn="base"/>
            <a:r>
              <a:rPr lang="en-US" sz="3000" dirty="0">
                <a:solidFill>
                  <a:schemeClr val="bg1"/>
                </a:solidFill>
              </a:rPr>
              <a:t>Check quotes to ensure tax is NOT included</a:t>
            </a:r>
          </a:p>
          <a:p>
            <a:pPr fontAlgn="base"/>
            <a:endParaRPr lang="en-US" sz="3000" dirty="0">
              <a:solidFill>
                <a:schemeClr val="bg1"/>
              </a:solidFill>
            </a:endParaRPr>
          </a:p>
          <a:p>
            <a:pPr fontAlgn="base"/>
            <a:r>
              <a:rPr lang="en-US" sz="3000" dirty="0">
                <a:solidFill>
                  <a:schemeClr val="bg1"/>
                </a:solidFill>
              </a:rPr>
              <a:t>If a delivery address is outside of Florida, sales tax may apply</a:t>
            </a:r>
          </a:p>
          <a:p>
            <a:pPr fontAlgn="base"/>
            <a:endParaRPr lang="en-US" sz="3000" dirty="0">
              <a:solidFill>
                <a:schemeClr val="bg1"/>
              </a:solidFill>
            </a:endParaRPr>
          </a:p>
        </p:txBody>
      </p:sp>
    </p:spTree>
    <p:extLst>
      <p:ext uri="{BB962C8B-B14F-4D97-AF65-F5344CB8AC3E}">
        <p14:creationId xmlns:p14="http://schemas.microsoft.com/office/powerpoint/2010/main" val="213398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72744" y="208625"/>
            <a:ext cx="11022226" cy="1282824"/>
          </a:xfrm>
        </p:spPr>
        <p:txBody>
          <a:bodyPr>
            <a:normAutofit/>
          </a:bodyPr>
          <a:lstStyle/>
          <a:p>
            <a:r>
              <a:rPr lang="en-US" dirty="0"/>
              <a:t>Fund Types</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334219" y="1800622"/>
            <a:ext cx="9144000" cy="3932808"/>
          </a:xfrm>
        </p:spPr>
        <p:txBody>
          <a:bodyPr>
            <a:normAutofit fontScale="70000" lnSpcReduction="20000"/>
          </a:bodyPr>
          <a:lstStyle/>
          <a:p>
            <a:pPr fontAlgn="base"/>
            <a:r>
              <a:rPr lang="en-US" sz="3800" dirty="0">
                <a:solidFill>
                  <a:schemeClr val="bg1"/>
                </a:solidFill>
              </a:rPr>
              <a:t>Certain fund types have different procurement requirements</a:t>
            </a:r>
          </a:p>
          <a:p>
            <a:pPr fontAlgn="base"/>
            <a:r>
              <a:rPr lang="en-US" sz="3800" dirty="0">
                <a:solidFill>
                  <a:schemeClr val="bg1"/>
                </a:solidFill>
                <a:hlinkClick r:id="rId3">
                  <a:extLst>
                    <a:ext uri="{A12FA001-AC4F-418D-AE19-62706E023703}">
                      <ahyp:hlinkClr xmlns:ahyp="http://schemas.microsoft.com/office/drawing/2018/hyperlinkcolor" val="tx"/>
                    </a:ext>
                  </a:extLst>
                </a:hlinkClick>
              </a:rPr>
              <a:t>https://controller.vpfa.fsu.edu/services/accounting-reporting/fund-structure</a:t>
            </a:r>
            <a:r>
              <a:rPr lang="en-US" sz="3800" dirty="0">
                <a:solidFill>
                  <a:schemeClr val="bg1"/>
                </a:solidFill>
              </a:rPr>
              <a:t>  </a:t>
            </a:r>
          </a:p>
          <a:p>
            <a:pPr fontAlgn="base"/>
            <a:endParaRPr lang="en-US" sz="2800" dirty="0">
              <a:solidFill>
                <a:schemeClr val="bg1"/>
              </a:solidFill>
              <a:highlight>
                <a:srgbClr val="FFFF00"/>
              </a:highlight>
            </a:endParaRPr>
          </a:p>
          <a:p>
            <a:pPr fontAlgn="base"/>
            <a:r>
              <a:rPr lang="en-US" sz="2800" dirty="0">
                <a:solidFill>
                  <a:schemeClr val="bg1"/>
                </a:solidFill>
              </a:rPr>
              <a:t>Education &amp; General, most Auxillary, and Designated funds must follow procurement rules/policies </a:t>
            </a:r>
          </a:p>
          <a:p>
            <a:pPr fontAlgn="base"/>
            <a:endParaRPr lang="en-US" sz="2800" dirty="0">
              <a:solidFill>
                <a:schemeClr val="bg1"/>
              </a:solidFill>
            </a:endParaRPr>
          </a:p>
          <a:p>
            <a:pPr fontAlgn="base"/>
            <a:r>
              <a:rPr lang="en-US" sz="2800" dirty="0">
                <a:solidFill>
                  <a:schemeClr val="bg1"/>
                </a:solidFill>
              </a:rPr>
              <a:t>Contract &amp; Grant​ and other research related funds must follow procurement rules/policies and may have special requirements</a:t>
            </a:r>
          </a:p>
          <a:p>
            <a:pPr fontAlgn="base"/>
            <a:endParaRPr lang="en-US" sz="2800" dirty="0">
              <a:solidFill>
                <a:schemeClr val="bg1"/>
              </a:solidFill>
            </a:endParaRPr>
          </a:p>
          <a:p>
            <a:pPr fontAlgn="base"/>
            <a:r>
              <a:rPr lang="en-US" sz="2800" dirty="0">
                <a:solidFill>
                  <a:schemeClr val="bg1"/>
                </a:solidFill>
              </a:rPr>
              <a:t>Foundation, Boosters, and Personal funds are not covered under procurement requirements discussed today​</a:t>
            </a:r>
          </a:p>
        </p:txBody>
      </p:sp>
    </p:spTree>
    <p:extLst>
      <p:ext uri="{BB962C8B-B14F-4D97-AF65-F5344CB8AC3E}">
        <p14:creationId xmlns:p14="http://schemas.microsoft.com/office/powerpoint/2010/main" val="2638066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472744" y="208625"/>
            <a:ext cx="11022226" cy="1282824"/>
          </a:xfrm>
        </p:spPr>
        <p:txBody>
          <a:bodyPr>
            <a:normAutofit/>
          </a:bodyPr>
          <a:lstStyle/>
          <a:p>
            <a:r>
              <a:rPr lang="en-US" dirty="0"/>
              <a:t>Expenditure Guidelines </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524000" y="1819922"/>
            <a:ext cx="9144000" cy="3932808"/>
          </a:xfrm>
        </p:spPr>
        <p:txBody>
          <a:bodyPr>
            <a:normAutofit fontScale="77500" lnSpcReduction="20000"/>
          </a:bodyPr>
          <a:lstStyle/>
          <a:p>
            <a:pPr fontAlgn="base"/>
            <a:endParaRPr lang="en-US" sz="3000" dirty="0">
              <a:solidFill>
                <a:schemeClr val="bg1"/>
              </a:solidFill>
            </a:endParaRPr>
          </a:p>
          <a:p>
            <a:pPr fontAlgn="base"/>
            <a:r>
              <a:rPr lang="en-US" sz="3000" dirty="0">
                <a:solidFill>
                  <a:schemeClr val="bg1"/>
                </a:solidFill>
              </a:rPr>
              <a:t>Expenditure Guidelines will provide details as to what purchases are allowed on different fund types </a:t>
            </a:r>
          </a:p>
          <a:p>
            <a:pPr fontAlgn="base"/>
            <a:endParaRPr lang="en-US" sz="3000" dirty="0">
              <a:solidFill>
                <a:schemeClr val="bg1"/>
              </a:solidFill>
            </a:endParaRPr>
          </a:p>
          <a:p>
            <a:pPr fontAlgn="base"/>
            <a:r>
              <a:rPr lang="en-US" sz="3000" dirty="0">
                <a:solidFill>
                  <a:schemeClr val="bg1"/>
                </a:solidFill>
              </a:rPr>
              <a:t>Once you’ve identified the fund type, check the expenditure guidelines to ensure its an allowable purchase</a:t>
            </a:r>
          </a:p>
          <a:p>
            <a:pPr fontAlgn="base"/>
            <a:endParaRPr lang="en-US" sz="3000" dirty="0">
              <a:solidFill>
                <a:schemeClr val="bg1"/>
              </a:solidFill>
            </a:endParaRPr>
          </a:p>
          <a:p>
            <a:pPr fontAlgn="base"/>
            <a:r>
              <a:rPr lang="en-US" sz="3000" dirty="0">
                <a:solidFill>
                  <a:schemeClr val="bg1"/>
                </a:solidFill>
              </a:rPr>
              <a:t>If there is split funding, follow the fund type rule with the most stringent  rules </a:t>
            </a:r>
          </a:p>
          <a:p>
            <a:pPr fontAlgn="base"/>
            <a:endParaRPr lang="en-US" sz="3000" dirty="0">
              <a:solidFill>
                <a:schemeClr val="bg1"/>
              </a:solidFill>
            </a:endParaRPr>
          </a:p>
          <a:p>
            <a:pPr fontAlgn="base"/>
            <a:r>
              <a:rPr lang="en-US" sz="3000" dirty="0">
                <a:solidFill>
                  <a:schemeClr val="bg1"/>
                </a:solidFill>
                <a:hlinkClick r:id="rId3">
                  <a:extLst>
                    <a:ext uri="{A12FA001-AC4F-418D-AE19-62706E023703}">
                      <ahyp:hlinkClr xmlns:ahyp="http://schemas.microsoft.com/office/drawing/2018/hyperlinkcolor" val="tx"/>
                    </a:ext>
                  </a:extLst>
                </a:hlinkClick>
              </a:rPr>
              <a:t>https://controller.vpfa.fsu.edu/expenditure-guidelines</a:t>
            </a:r>
            <a:r>
              <a:rPr lang="en-US" sz="3000" dirty="0">
                <a:solidFill>
                  <a:schemeClr val="bg1"/>
                </a:solidFill>
              </a:rPr>
              <a:t> </a:t>
            </a:r>
          </a:p>
          <a:p>
            <a:pPr fontAlgn="base"/>
            <a:endParaRPr lang="en-US" sz="3000" dirty="0">
              <a:solidFill>
                <a:schemeClr val="bg1"/>
              </a:solidFill>
            </a:endParaRPr>
          </a:p>
        </p:txBody>
      </p:sp>
    </p:spTree>
    <p:extLst>
      <p:ext uri="{BB962C8B-B14F-4D97-AF65-F5344CB8AC3E}">
        <p14:creationId xmlns:p14="http://schemas.microsoft.com/office/powerpoint/2010/main" val="37213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584887" y="551759"/>
            <a:ext cx="11022226" cy="1282824"/>
          </a:xfrm>
        </p:spPr>
        <p:txBody>
          <a:bodyPr>
            <a:normAutofit fontScale="90000"/>
          </a:bodyPr>
          <a:lstStyle/>
          <a:p>
            <a:br>
              <a:rPr lang="en-US" dirty="0"/>
            </a:br>
            <a:r>
              <a:rPr lang="en-US" dirty="0"/>
              <a:t>Supplier Code of Conduct, Ethics and Conflict of Interest</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570182" y="1819921"/>
            <a:ext cx="9097818" cy="4664005"/>
          </a:xfrm>
        </p:spPr>
        <p:txBody>
          <a:bodyPr>
            <a:normAutofit fontScale="40000" lnSpcReduction="20000"/>
          </a:bodyPr>
          <a:lstStyle/>
          <a:p>
            <a:pPr fontAlgn="base"/>
            <a:endParaRPr lang="en-US" sz="3000" dirty="0">
              <a:solidFill>
                <a:schemeClr val="bg1"/>
              </a:solidFill>
            </a:endParaRPr>
          </a:p>
          <a:p>
            <a:pPr fontAlgn="base"/>
            <a:r>
              <a:rPr lang="en-US" sz="6000" dirty="0">
                <a:solidFill>
                  <a:schemeClr val="bg1"/>
                </a:solidFill>
                <a:hlinkClick r:id="rId3">
                  <a:extLst>
                    <a:ext uri="{A12FA001-AC4F-418D-AE19-62706E023703}">
                      <ahyp:hlinkClr xmlns:ahyp="http://schemas.microsoft.com/office/drawing/2018/hyperlinkcolor" val="tx"/>
                    </a:ext>
                  </a:extLst>
                </a:hlinkClick>
              </a:rPr>
              <a:t>Supplier Code of Conduct.pdf</a:t>
            </a:r>
            <a:r>
              <a:rPr lang="en-US" sz="6000" dirty="0">
                <a:solidFill>
                  <a:schemeClr val="bg1"/>
                </a:solidFill>
              </a:rPr>
              <a:t> </a:t>
            </a:r>
          </a:p>
          <a:p>
            <a:pPr fontAlgn="base"/>
            <a:endParaRPr lang="en-US" sz="6000" dirty="0">
              <a:solidFill>
                <a:schemeClr val="bg1"/>
              </a:solidFill>
            </a:endParaRPr>
          </a:p>
          <a:p>
            <a:pPr marL="457200" indent="-457200" fontAlgn="base">
              <a:buFont typeface="Wingdings" panose="05000000000000000000" pitchFamily="2" charset="2"/>
              <a:buChar char="ü"/>
            </a:pPr>
            <a:r>
              <a:rPr lang="en-US" sz="6000" dirty="0">
                <a:solidFill>
                  <a:schemeClr val="bg1"/>
                </a:solidFill>
              </a:rPr>
              <a:t>Suppliers and FSU employees must abide by a strict Code of Ethics</a:t>
            </a:r>
          </a:p>
          <a:p>
            <a:pPr fontAlgn="base"/>
            <a:r>
              <a:rPr lang="en-US" sz="6000" dirty="0">
                <a:solidFill>
                  <a:schemeClr val="bg1"/>
                </a:solidFill>
              </a:rPr>
              <a:t> </a:t>
            </a:r>
          </a:p>
          <a:p>
            <a:pPr marL="457200" indent="-457200" fontAlgn="base">
              <a:buFont typeface="Wingdings" panose="05000000000000000000" pitchFamily="2" charset="2"/>
              <a:buChar char="ü"/>
            </a:pPr>
            <a:r>
              <a:rPr lang="en-US" sz="6000" dirty="0">
                <a:solidFill>
                  <a:schemeClr val="bg1"/>
                </a:solidFill>
              </a:rPr>
              <a:t>No potential conflict is too small or large to disclose to Procurement</a:t>
            </a:r>
          </a:p>
          <a:p>
            <a:pPr marL="457200" indent="-457200" fontAlgn="base">
              <a:buFont typeface="Wingdings" panose="05000000000000000000" pitchFamily="2" charset="2"/>
              <a:buChar char="ü"/>
            </a:pPr>
            <a:endParaRPr lang="en-US" sz="6000" dirty="0">
              <a:solidFill>
                <a:schemeClr val="bg1"/>
              </a:solidFill>
            </a:endParaRPr>
          </a:p>
          <a:p>
            <a:pPr marL="457200" indent="-457200" fontAlgn="base">
              <a:buFont typeface="Wingdings" panose="05000000000000000000" pitchFamily="2" charset="2"/>
              <a:buChar char="ü"/>
            </a:pPr>
            <a:r>
              <a:rPr lang="en-US" sz="6000" dirty="0">
                <a:solidFill>
                  <a:schemeClr val="bg1"/>
                </a:solidFill>
              </a:rPr>
              <a:t>Make Procurement aware of any spouses or relatives employed by a current or potential Supplier related to a competitive solicitation </a:t>
            </a:r>
          </a:p>
          <a:p>
            <a:pPr marL="457200" indent="-457200" fontAlgn="base">
              <a:buFont typeface="Wingdings" panose="05000000000000000000" pitchFamily="2" charset="2"/>
              <a:buChar char="ü"/>
            </a:pPr>
            <a:endParaRPr lang="en-US" sz="6000" dirty="0">
              <a:solidFill>
                <a:schemeClr val="bg1"/>
              </a:solidFill>
            </a:endParaRPr>
          </a:p>
          <a:p>
            <a:pPr fontAlgn="base"/>
            <a:r>
              <a:rPr lang="en-US" sz="6000" dirty="0">
                <a:solidFill>
                  <a:schemeClr val="bg1"/>
                </a:solidFill>
                <a:hlinkClick r:id="rId4">
                  <a:extLst>
                    <a:ext uri="{A12FA001-AC4F-418D-AE19-62706E023703}">
                      <ahyp:hlinkClr xmlns:ahyp="http://schemas.microsoft.com/office/drawing/2018/hyperlinkcolor" val="tx"/>
                    </a:ext>
                  </a:extLst>
                </a:hlinkClick>
              </a:rPr>
              <a:t>Office of Compliance and Ethics</a:t>
            </a:r>
            <a:endParaRPr lang="en-US" sz="6000" dirty="0">
              <a:solidFill>
                <a:schemeClr val="bg1"/>
              </a:solidFill>
            </a:endParaRPr>
          </a:p>
          <a:p>
            <a:pPr fontAlgn="base"/>
            <a:r>
              <a:rPr lang="en-US" sz="3800" dirty="0">
                <a:solidFill>
                  <a:schemeClr val="bg1"/>
                </a:solidFill>
              </a:rPr>
              <a:t>​</a:t>
            </a:r>
          </a:p>
          <a:p>
            <a:pPr fontAlgn="base"/>
            <a:r>
              <a:rPr lang="en-US" sz="3000" dirty="0">
                <a:solidFill>
                  <a:schemeClr val="bg1"/>
                </a:solidFill>
              </a:rPr>
              <a:t>​</a:t>
            </a:r>
          </a:p>
        </p:txBody>
      </p:sp>
    </p:spTree>
    <p:extLst>
      <p:ext uri="{BB962C8B-B14F-4D97-AF65-F5344CB8AC3E}">
        <p14:creationId xmlns:p14="http://schemas.microsoft.com/office/powerpoint/2010/main" val="261737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1F91C2-C4EA-7A82-1E9F-19C1F075A20C}"/>
              </a:ext>
            </a:extLst>
          </p:cNvPr>
          <p:cNvSpPr>
            <a:spLocks noGrp="1" noRot="1" noMove="1" noResize="1" noEditPoints="1" noAdjustHandles="1" noChangeArrowheads="1" noChangeShapeType="1"/>
          </p:cNvSpPr>
          <p:nvPr/>
        </p:nvSpPr>
        <p:spPr>
          <a:xfrm>
            <a:off x="4447713" y="6054571"/>
            <a:ext cx="3364637" cy="5948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1907244-BA2B-01FB-9833-CC44337832CB}"/>
              </a:ext>
            </a:extLst>
          </p:cNvPr>
          <p:cNvSpPr>
            <a:spLocks noGrp="1"/>
          </p:cNvSpPr>
          <p:nvPr>
            <p:ph type="ctrTitle"/>
          </p:nvPr>
        </p:nvSpPr>
        <p:spPr>
          <a:xfrm>
            <a:off x="584887" y="16339"/>
            <a:ext cx="11022226" cy="1282824"/>
          </a:xfrm>
        </p:spPr>
        <p:txBody>
          <a:bodyPr>
            <a:normAutofit fontScale="90000"/>
          </a:bodyPr>
          <a:lstStyle/>
          <a:p>
            <a:br>
              <a:rPr lang="en-US" dirty="0"/>
            </a:br>
            <a:r>
              <a:rPr lang="en-US" dirty="0"/>
              <a:t>Gifts and Gratuities</a:t>
            </a:r>
          </a:p>
        </p:txBody>
      </p:sp>
      <p:pic>
        <p:nvPicPr>
          <p:cNvPr id="5" name="Picture 4" descr="A close-up of a logo&#10;&#10;Description automatically generated">
            <a:extLst>
              <a:ext uri="{FF2B5EF4-FFF2-40B4-BE49-F238E27FC236}">
                <a16:creationId xmlns:a16="http://schemas.microsoft.com/office/drawing/2014/main" id="{C6CC3F25-A889-4348-226F-4D0F665E2B09}"/>
              </a:ext>
            </a:extLst>
          </p:cNvPr>
          <p:cNvPicPr>
            <a:picLocks noChangeAspect="1"/>
          </p:cNvPicPr>
          <p:nvPr/>
        </p:nvPicPr>
        <p:blipFill>
          <a:blip r:embed="rId2"/>
          <a:stretch>
            <a:fillRect/>
          </a:stretch>
        </p:blipFill>
        <p:spPr>
          <a:xfrm>
            <a:off x="4514802" y="6066539"/>
            <a:ext cx="3302440" cy="730665"/>
          </a:xfrm>
          <a:prstGeom prst="rect">
            <a:avLst/>
          </a:prstGeom>
        </p:spPr>
      </p:pic>
      <p:sp>
        <p:nvSpPr>
          <p:cNvPr id="7" name="Subtitle 6">
            <a:extLst>
              <a:ext uri="{FF2B5EF4-FFF2-40B4-BE49-F238E27FC236}">
                <a16:creationId xmlns:a16="http://schemas.microsoft.com/office/drawing/2014/main" id="{C29AE4BF-84F8-89F1-B7A9-EB2AAE5E8450}"/>
              </a:ext>
            </a:extLst>
          </p:cNvPr>
          <p:cNvSpPr>
            <a:spLocks noGrp="1"/>
          </p:cNvSpPr>
          <p:nvPr>
            <p:ph type="subTitle" idx="1"/>
          </p:nvPr>
        </p:nvSpPr>
        <p:spPr>
          <a:xfrm>
            <a:off x="1547091" y="1242737"/>
            <a:ext cx="9097818" cy="4664005"/>
          </a:xfrm>
        </p:spPr>
        <p:txBody>
          <a:bodyPr>
            <a:normAutofit fontScale="25000" lnSpcReduction="20000"/>
          </a:bodyPr>
          <a:lstStyle/>
          <a:p>
            <a:pPr fontAlgn="base"/>
            <a:endParaRPr lang="en-US" sz="3000" dirty="0">
              <a:solidFill>
                <a:schemeClr val="bg1"/>
              </a:solidFill>
            </a:endParaRPr>
          </a:p>
          <a:p>
            <a:pPr fontAlgn="base"/>
            <a:r>
              <a:rPr lang="en-US" sz="7200" dirty="0">
                <a:solidFill>
                  <a:schemeClr val="bg1"/>
                </a:solidFill>
                <a:hlinkClick r:id="rId3">
                  <a:extLst>
                    <a:ext uri="{A12FA001-AC4F-418D-AE19-62706E023703}">
                      <ahyp:hlinkClr xmlns:ahyp="http://schemas.microsoft.com/office/drawing/2018/hyperlinkcolor" val="tx"/>
                    </a:ext>
                  </a:extLst>
                </a:hlinkClick>
              </a:rPr>
              <a:t>Supplier Code of Conduct.pdf</a:t>
            </a:r>
            <a:r>
              <a:rPr lang="en-US" sz="7200" dirty="0">
                <a:solidFill>
                  <a:schemeClr val="bg1"/>
                </a:solidFill>
              </a:rPr>
              <a:t> </a:t>
            </a:r>
          </a:p>
          <a:p>
            <a:pPr fontAlgn="base"/>
            <a:endParaRPr lang="en-US" sz="7200" dirty="0">
              <a:solidFill>
                <a:schemeClr val="bg1"/>
              </a:solidFill>
            </a:endParaRPr>
          </a:p>
          <a:p>
            <a:pPr fontAlgn="base"/>
            <a:r>
              <a:rPr lang="en-US" sz="7200" dirty="0">
                <a:solidFill>
                  <a:schemeClr val="bg1"/>
                </a:solidFill>
              </a:rPr>
              <a:t>No gifts, meals, travel, entertainment, or other thing of value may be offered or given to FSU employees while a procurement action is active or being negotiated.  </a:t>
            </a:r>
          </a:p>
          <a:p>
            <a:pPr fontAlgn="base"/>
            <a:endParaRPr lang="en-US" sz="7200" dirty="0">
              <a:solidFill>
                <a:schemeClr val="bg1"/>
              </a:solidFill>
            </a:endParaRPr>
          </a:p>
          <a:p>
            <a:pPr fontAlgn="base"/>
            <a:r>
              <a:rPr lang="en-US" sz="7200" dirty="0">
                <a:solidFill>
                  <a:schemeClr val="bg1"/>
                </a:solidFill>
              </a:rPr>
              <a:t>Gifts can be received by contracted suppliers if less than $100, but not from non-contracted suppliers (example: donations, door prizes, etc.)</a:t>
            </a:r>
          </a:p>
          <a:p>
            <a:pPr fontAlgn="base"/>
            <a:endParaRPr lang="en-US" sz="7200" dirty="0">
              <a:solidFill>
                <a:schemeClr val="bg1"/>
              </a:solidFill>
            </a:endParaRPr>
          </a:p>
          <a:p>
            <a:pPr fontAlgn="base"/>
            <a:r>
              <a:rPr lang="en-US" sz="7200" dirty="0">
                <a:solidFill>
                  <a:schemeClr val="bg1"/>
                </a:solidFill>
              </a:rPr>
              <a:t>No cash in the form of a gift is allowed </a:t>
            </a:r>
          </a:p>
          <a:p>
            <a:pPr marL="457200" indent="-457200" fontAlgn="base">
              <a:buFont typeface="Wingdings" panose="05000000000000000000" pitchFamily="2" charset="2"/>
              <a:buChar char="ü"/>
            </a:pPr>
            <a:endParaRPr lang="en-US" sz="7200" dirty="0">
              <a:solidFill>
                <a:schemeClr val="bg1"/>
              </a:solidFill>
            </a:endParaRPr>
          </a:p>
          <a:p>
            <a:pPr fontAlgn="base"/>
            <a:r>
              <a:rPr lang="en-US" sz="7200" dirty="0">
                <a:solidFill>
                  <a:schemeClr val="bg1"/>
                </a:solidFill>
              </a:rPr>
              <a:t>FSU employees may accept gifts if $100 or less and as long as the applicable state and federal laws are followed</a:t>
            </a:r>
          </a:p>
          <a:p>
            <a:pPr fontAlgn="base"/>
            <a:endParaRPr lang="en-US" sz="7200" dirty="0">
              <a:solidFill>
                <a:schemeClr val="bg1"/>
              </a:solidFill>
            </a:endParaRPr>
          </a:p>
          <a:p>
            <a:pPr fontAlgn="base"/>
            <a:r>
              <a:rPr lang="en-US" sz="7200" dirty="0">
                <a:solidFill>
                  <a:schemeClr val="bg1"/>
                </a:solidFill>
              </a:rPr>
              <a:t>Finance and Administration employees are not allowed to accept any gifts, even if $100 or below</a:t>
            </a:r>
          </a:p>
          <a:p>
            <a:pPr marL="457200" indent="-457200" fontAlgn="base">
              <a:buFont typeface="Wingdings" panose="05000000000000000000" pitchFamily="2" charset="2"/>
              <a:buChar char="ü"/>
            </a:pPr>
            <a:endParaRPr lang="en-US" sz="7200" dirty="0">
              <a:solidFill>
                <a:schemeClr val="bg1"/>
              </a:solidFill>
            </a:endParaRPr>
          </a:p>
          <a:p>
            <a:pPr fontAlgn="base"/>
            <a:r>
              <a:rPr lang="en-US" sz="7200" dirty="0">
                <a:solidFill>
                  <a:schemeClr val="bg1"/>
                </a:solidFill>
                <a:hlinkClick r:id="rId4">
                  <a:extLst>
                    <a:ext uri="{A12FA001-AC4F-418D-AE19-62706E023703}">
                      <ahyp:hlinkClr xmlns:ahyp="http://schemas.microsoft.com/office/drawing/2018/hyperlinkcolor" val="tx"/>
                    </a:ext>
                  </a:extLst>
                </a:hlinkClick>
              </a:rPr>
              <a:t>Office of Compliance and Ethics</a:t>
            </a:r>
            <a:endParaRPr lang="en-US" sz="7200" dirty="0">
              <a:solidFill>
                <a:schemeClr val="bg1"/>
              </a:solidFill>
            </a:endParaRPr>
          </a:p>
          <a:p>
            <a:pPr fontAlgn="base"/>
            <a:r>
              <a:rPr lang="en-US" sz="3800" dirty="0">
                <a:solidFill>
                  <a:schemeClr val="bg1"/>
                </a:solidFill>
              </a:rPr>
              <a:t>​</a:t>
            </a:r>
          </a:p>
          <a:p>
            <a:pPr fontAlgn="base"/>
            <a:r>
              <a:rPr lang="en-US" sz="3000" dirty="0">
                <a:solidFill>
                  <a:schemeClr val="bg1"/>
                </a:solidFill>
              </a:rPr>
              <a:t>​</a:t>
            </a:r>
          </a:p>
        </p:txBody>
      </p:sp>
    </p:spTree>
    <p:extLst>
      <p:ext uri="{BB962C8B-B14F-4D97-AF65-F5344CB8AC3E}">
        <p14:creationId xmlns:p14="http://schemas.microsoft.com/office/powerpoint/2010/main" val="1714163073"/>
      </p:ext>
    </p:extLst>
  </p:cSld>
  <p:clrMapOvr>
    <a:masterClrMapping/>
  </p:clrMapOvr>
</p:sld>
</file>

<file path=ppt/theme/theme1.xml><?xml version="1.0" encoding="utf-8"?>
<a:theme xmlns:a="http://schemas.openxmlformats.org/drawingml/2006/main" name="FSU_Creative_Theme">
  <a:themeElements>
    <a:clrScheme name="FSU">
      <a:dk1>
        <a:srgbClr val="000000"/>
      </a:dk1>
      <a:lt1>
        <a:srgbClr val="FFFFFF"/>
      </a:lt1>
      <a:dk2>
        <a:srgbClr val="782F40"/>
      </a:dk2>
      <a:lt2>
        <a:srgbClr val="E7E6E6"/>
      </a:lt2>
      <a:accent1>
        <a:srgbClr val="782F40"/>
      </a:accent1>
      <a:accent2>
        <a:srgbClr val="CEB888"/>
      </a:accent2>
      <a:accent3>
        <a:srgbClr val="415563"/>
      </a:accent3>
      <a:accent4>
        <a:srgbClr val="5BB8B2"/>
      </a:accent4>
      <a:accent5>
        <a:srgbClr val="FFC72C"/>
      </a:accent5>
      <a:accent6>
        <a:srgbClr val="A6192E"/>
      </a:accent6>
      <a:hlink>
        <a:srgbClr val="782F40"/>
      </a:hlink>
      <a:folHlink>
        <a:srgbClr val="000000"/>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U_Presentation_Institutional_White" id="{84FCCFD1-B201-F942-91C2-CAD460CE67FF}" vid="{1059FDFA-A5A1-7C49-871D-843CF72958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9729E72F9EAC44BF830584C165C9A7" ma:contentTypeVersion="18" ma:contentTypeDescription="Create a new document." ma:contentTypeScope="" ma:versionID="fd36e3d1a88b9fbf636d46f7e2f81e64">
  <xsd:schema xmlns:xsd="http://www.w3.org/2001/XMLSchema" xmlns:xs="http://www.w3.org/2001/XMLSchema" xmlns:p="http://schemas.microsoft.com/office/2006/metadata/properties" xmlns:ns3="9d3f967c-e1d0-4ab0-bcab-2e4c191d95e8" xmlns:ns4="2f274020-fbab-4891-b3b9-bdda7f54e2d1" targetNamespace="http://schemas.microsoft.com/office/2006/metadata/properties" ma:root="true" ma:fieldsID="75252ff2e204a9ae79834bb1c54567f9" ns3:_="" ns4:_="">
    <xsd:import namespace="9d3f967c-e1d0-4ab0-bcab-2e4c191d95e8"/>
    <xsd:import namespace="2f274020-fbab-4891-b3b9-bdda7f54e2d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3f967c-e1d0-4ab0-bcab-2e4c191d95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274020-fbab-4891-b3b9-bdda7f54e2d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d3f967c-e1d0-4ab0-bcab-2e4c191d95e8" xsi:nil="true"/>
  </documentManagement>
</p:properties>
</file>

<file path=customXml/itemProps1.xml><?xml version="1.0" encoding="utf-8"?>
<ds:datastoreItem xmlns:ds="http://schemas.openxmlformats.org/officeDocument/2006/customXml" ds:itemID="{B4B980C5-E3E0-4D53-9CE9-6D589FCACFA8}">
  <ds:schemaRefs>
    <ds:schemaRef ds:uri="http://schemas.microsoft.com/sharepoint/v3/contenttype/forms"/>
  </ds:schemaRefs>
</ds:datastoreItem>
</file>

<file path=customXml/itemProps2.xml><?xml version="1.0" encoding="utf-8"?>
<ds:datastoreItem xmlns:ds="http://schemas.openxmlformats.org/officeDocument/2006/customXml" ds:itemID="{D504DE7D-44CB-4CFD-9B09-C9A0D5989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3f967c-e1d0-4ab0-bcab-2e4c191d95e8"/>
    <ds:schemaRef ds:uri="2f274020-fbab-4891-b3b9-bdda7f54e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A7CCA4-4EFA-49C6-BA9E-9BEC1B9B5B3E}">
  <ds:schemaRefs>
    <ds:schemaRef ds:uri="http://schemas.microsoft.com/office/2006/documentManagement/types"/>
    <ds:schemaRef ds:uri="http://purl.org/dc/terms/"/>
    <ds:schemaRef ds:uri="2f274020-fbab-4891-b3b9-bdda7f54e2d1"/>
    <ds:schemaRef ds:uri="http://purl.org/dc/elements/1.1/"/>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9d3f967c-e1d0-4ab0-bcab-2e4c191d95e8"/>
    <ds:schemaRef ds:uri="http://purl.org/dc/dcmitype/"/>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
  <TotalTime>2076</TotalTime>
  <Words>2410</Words>
  <Application>Microsoft Office PowerPoint</Application>
  <PresentationFormat>Widescreen</PresentationFormat>
  <Paragraphs>335</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Arial</vt:lpstr>
      <vt:lpstr>Courier New</vt:lpstr>
      <vt:lpstr>Open Sans</vt:lpstr>
      <vt:lpstr>Open Sans ExtraBold</vt:lpstr>
      <vt:lpstr>Open Sans SemiBold</vt:lpstr>
      <vt:lpstr>Times New Roman</vt:lpstr>
      <vt:lpstr>Wingdings</vt:lpstr>
      <vt:lpstr>FSU_Creative_Theme</vt:lpstr>
      <vt:lpstr>Procurement Training </vt:lpstr>
      <vt:lpstr>Overview of University Procurement </vt:lpstr>
      <vt:lpstr>  Overview of Procurement Services Team </vt:lpstr>
      <vt:lpstr>PowerPoint Presentation</vt:lpstr>
      <vt:lpstr>Tax Exempt</vt:lpstr>
      <vt:lpstr>Fund Types</vt:lpstr>
      <vt:lpstr>Expenditure Guidelines </vt:lpstr>
      <vt:lpstr> Supplier Code of Conduct, Ethics and Conflict of Interest</vt:lpstr>
      <vt:lpstr> Gifts and Gratuities</vt:lpstr>
      <vt:lpstr>Payment Vehicle and Method of Procurement</vt:lpstr>
      <vt:lpstr>PowerPoint Presentation</vt:lpstr>
      <vt:lpstr>Procurement Exemptions</vt:lpstr>
      <vt:lpstr>Legislative Changes</vt:lpstr>
      <vt:lpstr>Foreign Countries of Concern</vt:lpstr>
      <vt:lpstr>What this Means</vt:lpstr>
      <vt:lpstr>What this Means (Cont.)</vt:lpstr>
      <vt:lpstr> How You Can Help</vt:lpstr>
      <vt:lpstr>Amazon Purchases</vt:lpstr>
      <vt:lpstr>Costco Purchases</vt:lpstr>
      <vt:lpstr>Gift Card Purchases </vt:lpstr>
      <vt:lpstr>SpearMart Roles </vt:lpstr>
      <vt:lpstr>Requisition Requirements</vt:lpstr>
      <vt:lpstr>Requisition Forms</vt:lpstr>
      <vt:lpstr>Requisition Forms Key Points</vt:lpstr>
      <vt:lpstr>What is a Purchase Order?</vt:lpstr>
      <vt:lpstr>Confirming Order </vt:lpstr>
      <vt:lpstr>Questions and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Beck</dc:creator>
  <cp:lastModifiedBy>Jessalyn Marks</cp:lastModifiedBy>
  <cp:revision>20</cp:revision>
  <dcterms:created xsi:type="dcterms:W3CDTF">2024-07-26T13:51:48Z</dcterms:created>
  <dcterms:modified xsi:type="dcterms:W3CDTF">2025-04-16T17:40:11Z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0x010100539729E72F9EAC44BF830584C165C9A7</vt:lpwstr>
  </property>
</Properties>
</file>